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350" r:id="rId5"/>
    <p:sldId id="259" r:id="rId6"/>
    <p:sldId id="273" r:id="rId7"/>
    <p:sldId id="260" r:id="rId8"/>
    <p:sldId id="262" r:id="rId9"/>
    <p:sldId id="263" r:id="rId10"/>
    <p:sldId id="272" r:id="rId11"/>
    <p:sldId id="352" r:id="rId12"/>
    <p:sldId id="267" r:id="rId13"/>
    <p:sldId id="355" r:id="rId14"/>
    <p:sldId id="354" r:id="rId15"/>
    <p:sldId id="269" r:id="rId16"/>
    <p:sldId id="270" r:id="rId17"/>
    <p:sldId id="271" r:id="rId18"/>
    <p:sldId id="265" r:id="rId19"/>
    <p:sldId id="331" r:id="rId20"/>
    <p:sldId id="332" r:id="rId21"/>
    <p:sldId id="333" r:id="rId22"/>
    <p:sldId id="339" r:id="rId23"/>
    <p:sldId id="334" r:id="rId24"/>
    <p:sldId id="335" r:id="rId25"/>
    <p:sldId id="336" r:id="rId26"/>
    <p:sldId id="337" r:id="rId27"/>
    <p:sldId id="356" r:id="rId28"/>
    <p:sldId id="338" r:id="rId29"/>
    <p:sldId id="357" r:id="rId30"/>
    <p:sldId id="340" r:id="rId31"/>
    <p:sldId id="341" r:id="rId32"/>
    <p:sldId id="342" r:id="rId33"/>
    <p:sldId id="343" r:id="rId34"/>
    <p:sldId id="344" r:id="rId35"/>
    <p:sldId id="349" r:id="rId36"/>
    <p:sldId id="348" r:id="rId37"/>
    <p:sldId id="330" r:id="rId3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FF00"/>
    <a:srgbClr val="3333FF"/>
    <a:srgbClr val="EF3611"/>
    <a:srgbClr val="B7E7C2"/>
    <a:srgbClr val="CC3300"/>
    <a:srgbClr val="0080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6" autoAdjust="0"/>
    <p:restoredTop sz="94660"/>
  </p:normalViewPr>
  <p:slideViewPr>
    <p:cSldViewPr>
      <p:cViewPr>
        <p:scale>
          <a:sx n="62" d="100"/>
          <a:sy n="62" d="100"/>
        </p:scale>
        <p:origin x="-738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37D8F8-7590-4B3D-853B-81BA5EEF5F2A}" type="doc">
      <dgm:prSet loTypeId="urn:microsoft.com/office/officeart/2005/8/layout/orgChart1" loCatId="hierarchy" qsTypeId="urn:microsoft.com/office/officeart/2005/8/quickstyle/simple1" qsCatId="simple" csTypeId="urn:microsoft.com/office/officeart/2005/8/colors/accent2_3" csCatId="accent2" phldr="1"/>
      <dgm:spPr/>
    </dgm:pt>
    <dgm:pt modelId="{07012F8D-D18D-452C-9420-77F08E64726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2400" b="1" i="0" u="none" strike="noStrike" cap="none" normalizeH="0" baseline="0" dirty="0" smtClean="0">
              <a:ln/>
              <a:effectLst/>
              <a:latin typeface="Arial" charset="0"/>
            </a:rPr>
            <a:t>PATRIMÔNIO  PÚBLICO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2400" b="1" i="0" u="none" strike="noStrike" cap="none" normalizeH="0" baseline="0" dirty="0" smtClean="0">
              <a:ln/>
              <a:effectLst/>
              <a:latin typeface="Arial" charset="0"/>
            </a:rPr>
            <a:t>MUNICIPAL</a:t>
          </a:r>
        </a:p>
      </dgm:t>
    </dgm:pt>
    <dgm:pt modelId="{970134C8-EE64-439C-953B-FD42F5BD6ADC}" type="parTrans" cxnId="{A751703E-F454-4A8E-B663-D883B80D7F60}">
      <dgm:prSet/>
      <dgm:spPr/>
      <dgm:t>
        <a:bodyPr/>
        <a:lstStyle/>
        <a:p>
          <a:endParaRPr lang="pt-BR"/>
        </a:p>
      </dgm:t>
    </dgm:pt>
    <dgm:pt modelId="{44F04118-68AC-452F-8F72-8120EA2F681E}" type="sibTrans" cxnId="{A751703E-F454-4A8E-B663-D883B80D7F60}">
      <dgm:prSet/>
      <dgm:spPr/>
      <dgm:t>
        <a:bodyPr/>
        <a:lstStyle/>
        <a:p>
          <a:endParaRPr lang="pt-BR"/>
        </a:p>
      </dgm:t>
    </dgm:pt>
    <dgm:pt modelId="{AF4A6080-EA63-44E1-84BC-81B36ADD10B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2200" b="1" i="0" u="none" strike="noStrike" cap="none" normalizeH="0" baseline="0" dirty="0" smtClean="0">
              <a:ln/>
              <a:effectLst/>
              <a:latin typeface="Arial" charset="0"/>
            </a:rPr>
            <a:t>R$: 35.834.428,27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1900" b="1" i="0" u="none" strike="noStrike" cap="none" normalizeH="0" baseline="0" dirty="0" smtClean="0">
            <a:ln/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900" b="1" i="0" u="none" strike="noStrike" cap="none" normalizeH="0" baseline="0" dirty="0" smtClean="0">
              <a:ln/>
              <a:effectLst/>
              <a:latin typeface="Arial" charset="0"/>
            </a:rPr>
            <a:t>PATRIMÔNIO MUNICIPAL</a:t>
          </a:r>
          <a:br>
            <a:rPr kumimoji="0" lang="pt-BR" sz="1900" b="1" i="0" u="none" strike="noStrike" cap="none" normalizeH="0" baseline="0" dirty="0" smtClean="0">
              <a:ln/>
              <a:effectLst/>
              <a:latin typeface="Arial" charset="0"/>
            </a:rPr>
          </a:br>
          <a:r>
            <a:rPr kumimoji="0" lang="pt-BR" sz="1900" b="1" i="0" u="none" strike="noStrike" cap="none" normalizeH="0" baseline="0" dirty="0" smtClean="0">
              <a:ln/>
              <a:effectLst/>
              <a:latin typeface="Arial" charset="0"/>
            </a:rPr>
            <a:t>EM 31/12/2012</a:t>
          </a:r>
        </a:p>
      </dgm:t>
    </dgm:pt>
    <dgm:pt modelId="{FBB9FC40-AFB0-4DFD-8E06-852F2B1E34D4}" type="parTrans" cxnId="{8041ECB8-57DB-407A-913B-E3FF763F9949}">
      <dgm:prSet/>
      <dgm:spPr/>
      <dgm:t>
        <a:bodyPr/>
        <a:lstStyle/>
        <a:p>
          <a:endParaRPr lang="pt-BR"/>
        </a:p>
      </dgm:t>
    </dgm:pt>
    <dgm:pt modelId="{C1190837-24EA-4B2D-B7F1-0767C1D68297}" type="sibTrans" cxnId="{8041ECB8-57DB-407A-913B-E3FF763F9949}">
      <dgm:prSet/>
      <dgm:spPr/>
      <dgm:t>
        <a:bodyPr/>
        <a:lstStyle/>
        <a:p>
          <a:endParaRPr lang="pt-BR"/>
        </a:p>
      </dgm:t>
    </dgm:pt>
    <dgm:pt modelId="{486109ED-7246-414F-9A67-FBFA76BA79D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2200" b="1" i="0" u="none" strike="noStrike" cap="none" normalizeH="0" baseline="0" dirty="0" smtClean="0">
              <a:ln/>
              <a:effectLst/>
              <a:latin typeface="Arial" charset="0"/>
            </a:rPr>
            <a:t>R$: 2.368.938,38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1800" b="1" i="0" u="none" strike="noStrike" cap="none" normalizeH="0" baseline="0" dirty="0" smtClean="0">
            <a:ln/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800" b="1" i="0" u="none" strike="noStrike" cap="none" normalizeH="0" baseline="0" dirty="0" smtClean="0">
              <a:ln/>
              <a:effectLst/>
              <a:latin typeface="Arial" charset="0"/>
            </a:rPr>
            <a:t>PATRIMÔNIO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800" b="1" i="0" u="none" strike="noStrike" cap="none" normalizeH="0" baseline="0" dirty="0" smtClean="0">
              <a:ln/>
              <a:effectLst/>
              <a:latin typeface="Arial" charset="0"/>
            </a:rPr>
            <a:t>INCORPORADO e REAVALIADO NO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800" b="1" i="0" u="none" strike="noStrike" cap="none" normalizeH="0" baseline="0" dirty="0" smtClean="0">
              <a:ln/>
              <a:effectLst/>
              <a:latin typeface="Arial" charset="0"/>
            </a:rPr>
            <a:t>ANO DE 2013</a:t>
          </a:r>
        </a:p>
      </dgm:t>
    </dgm:pt>
    <dgm:pt modelId="{96A5CE6B-D3C6-4F72-AB08-F751047CA42D}" type="parTrans" cxnId="{B69391F0-8229-4EB0-9E0C-08CBCD872461}">
      <dgm:prSet/>
      <dgm:spPr/>
      <dgm:t>
        <a:bodyPr/>
        <a:lstStyle/>
        <a:p>
          <a:endParaRPr lang="pt-BR"/>
        </a:p>
      </dgm:t>
    </dgm:pt>
    <dgm:pt modelId="{2DB39F32-1DAD-4624-BD4F-0D1656DEE767}" type="sibTrans" cxnId="{B69391F0-8229-4EB0-9E0C-08CBCD872461}">
      <dgm:prSet/>
      <dgm:spPr/>
      <dgm:t>
        <a:bodyPr/>
        <a:lstStyle/>
        <a:p>
          <a:endParaRPr lang="pt-BR"/>
        </a:p>
      </dgm:t>
    </dgm:pt>
    <dgm:pt modelId="{E9F7EE38-09BC-471E-9785-F70EDDD9FDD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2200" b="1" i="0" u="none" strike="noStrike" cap="none" normalizeH="0" baseline="0" dirty="0" smtClean="0">
              <a:ln/>
              <a:effectLst/>
              <a:latin typeface="Arial" charset="0"/>
            </a:rPr>
            <a:t>R</a:t>
          </a:r>
          <a:r>
            <a:rPr kumimoji="0" lang="pt-BR" sz="2200" b="1" i="0" u="none" strike="noStrike" cap="none" normalizeH="0" baseline="0" smtClean="0">
              <a:ln/>
              <a:effectLst/>
              <a:latin typeface="Arial" charset="0"/>
            </a:rPr>
            <a:t>$: 38.203.366,65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2200" b="1" i="0" u="none" strike="noStrike" cap="none" normalizeH="0" baseline="0" dirty="0" smtClean="0">
            <a:ln/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800" b="1" i="0" u="none" strike="noStrike" cap="none" normalizeH="0" baseline="0" dirty="0" smtClean="0">
              <a:ln/>
              <a:effectLst/>
              <a:latin typeface="Arial" charset="0"/>
            </a:rPr>
            <a:t>PATRIMÔNIO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800" b="1" i="0" u="none" strike="noStrike" cap="none" normalizeH="0" baseline="0" dirty="0" smtClean="0">
              <a:ln/>
              <a:effectLst/>
              <a:latin typeface="Arial" charset="0"/>
            </a:rPr>
            <a:t>DO MUNICÍPIO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800" b="1" i="0" u="none" strike="noStrike" cap="none" normalizeH="0" baseline="0" dirty="0" smtClean="0">
              <a:ln/>
              <a:effectLst/>
              <a:latin typeface="Arial" charset="0"/>
            </a:rPr>
            <a:t>EM 31/08/2013</a:t>
          </a:r>
        </a:p>
      </dgm:t>
    </dgm:pt>
    <dgm:pt modelId="{30D7F932-26B2-477F-9CD9-FC489A50DC33}" type="parTrans" cxnId="{4DA84C1E-8DED-4D52-938B-DAA376BB1D81}">
      <dgm:prSet/>
      <dgm:spPr/>
      <dgm:t>
        <a:bodyPr/>
        <a:lstStyle/>
        <a:p>
          <a:endParaRPr lang="pt-BR"/>
        </a:p>
      </dgm:t>
    </dgm:pt>
    <dgm:pt modelId="{0F44402E-D713-4F5B-B501-85E762F8CBB9}" type="sibTrans" cxnId="{4DA84C1E-8DED-4D52-938B-DAA376BB1D81}">
      <dgm:prSet/>
      <dgm:spPr/>
      <dgm:t>
        <a:bodyPr/>
        <a:lstStyle/>
        <a:p>
          <a:endParaRPr lang="pt-BR"/>
        </a:p>
      </dgm:t>
    </dgm:pt>
    <dgm:pt modelId="{4E19D22E-E92B-4EC2-8852-B04D95F8BAB3}" type="pres">
      <dgm:prSet presAssocID="{A437D8F8-7590-4B3D-853B-81BA5EEF5F2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73B599E-4C35-45EC-93CA-577438F2B05E}" type="pres">
      <dgm:prSet presAssocID="{07012F8D-D18D-452C-9420-77F08E64726A}" presName="hierRoot1" presStyleCnt="0">
        <dgm:presLayoutVars>
          <dgm:hierBranch/>
        </dgm:presLayoutVars>
      </dgm:prSet>
      <dgm:spPr/>
    </dgm:pt>
    <dgm:pt modelId="{B2DE5200-FCD2-42EA-8AC7-84B186AFB5A0}" type="pres">
      <dgm:prSet presAssocID="{07012F8D-D18D-452C-9420-77F08E64726A}" presName="rootComposite1" presStyleCnt="0"/>
      <dgm:spPr/>
    </dgm:pt>
    <dgm:pt modelId="{64213316-52F1-4058-A13C-798CA7C80EFE}" type="pres">
      <dgm:prSet presAssocID="{07012F8D-D18D-452C-9420-77F08E64726A}" presName="rootText1" presStyleLbl="node0" presStyleIdx="0" presStyleCnt="1" custScaleX="166274" custScaleY="17747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1DC34D1-56D6-47EF-8438-1127432D9E9B}" type="pres">
      <dgm:prSet presAssocID="{07012F8D-D18D-452C-9420-77F08E64726A}" presName="rootConnector1" presStyleLbl="node1" presStyleIdx="0" presStyleCnt="0"/>
      <dgm:spPr/>
      <dgm:t>
        <a:bodyPr/>
        <a:lstStyle/>
        <a:p>
          <a:endParaRPr lang="pt-BR"/>
        </a:p>
      </dgm:t>
    </dgm:pt>
    <dgm:pt modelId="{AD74DCDD-D9D4-42B6-A073-00EA3F902E97}" type="pres">
      <dgm:prSet presAssocID="{07012F8D-D18D-452C-9420-77F08E64726A}" presName="hierChild2" presStyleCnt="0"/>
      <dgm:spPr/>
    </dgm:pt>
    <dgm:pt modelId="{9CDEB6FD-E707-427E-90E2-58149EA2B3C2}" type="pres">
      <dgm:prSet presAssocID="{FBB9FC40-AFB0-4DFD-8E06-852F2B1E34D4}" presName="Name35" presStyleLbl="parChTrans1D2" presStyleIdx="0" presStyleCnt="3"/>
      <dgm:spPr/>
      <dgm:t>
        <a:bodyPr/>
        <a:lstStyle/>
        <a:p>
          <a:endParaRPr lang="pt-BR"/>
        </a:p>
      </dgm:t>
    </dgm:pt>
    <dgm:pt modelId="{1288A00C-DB81-44DE-8ECE-4A1A323B0C9B}" type="pres">
      <dgm:prSet presAssocID="{AF4A6080-EA63-44E1-84BC-81B36ADD10BF}" presName="hierRoot2" presStyleCnt="0">
        <dgm:presLayoutVars>
          <dgm:hierBranch/>
        </dgm:presLayoutVars>
      </dgm:prSet>
      <dgm:spPr/>
    </dgm:pt>
    <dgm:pt modelId="{64A82842-0D2B-4BA2-B360-0D7D6F0AED3C}" type="pres">
      <dgm:prSet presAssocID="{AF4A6080-EA63-44E1-84BC-81B36ADD10BF}" presName="rootComposite" presStyleCnt="0"/>
      <dgm:spPr/>
    </dgm:pt>
    <dgm:pt modelId="{9F0AB0BA-9716-4244-AB53-D10E7A9D9CA6}" type="pres">
      <dgm:prSet presAssocID="{AF4A6080-EA63-44E1-84BC-81B36ADD10BF}" presName="rootText" presStyleLbl="node2" presStyleIdx="0" presStyleCnt="3" custScaleX="129700" custScaleY="16428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EF44B5B-68F0-4B4B-9C64-7408C9AB3457}" type="pres">
      <dgm:prSet presAssocID="{AF4A6080-EA63-44E1-84BC-81B36ADD10BF}" presName="rootConnector" presStyleLbl="node2" presStyleIdx="0" presStyleCnt="3"/>
      <dgm:spPr/>
      <dgm:t>
        <a:bodyPr/>
        <a:lstStyle/>
        <a:p>
          <a:endParaRPr lang="pt-BR"/>
        </a:p>
      </dgm:t>
    </dgm:pt>
    <dgm:pt modelId="{8673B61C-C47A-491C-AE73-7225732FEBF5}" type="pres">
      <dgm:prSet presAssocID="{AF4A6080-EA63-44E1-84BC-81B36ADD10BF}" presName="hierChild4" presStyleCnt="0"/>
      <dgm:spPr/>
    </dgm:pt>
    <dgm:pt modelId="{28AF2E44-FD5C-4661-92DD-A4D3C377D138}" type="pres">
      <dgm:prSet presAssocID="{AF4A6080-EA63-44E1-84BC-81B36ADD10BF}" presName="hierChild5" presStyleCnt="0"/>
      <dgm:spPr/>
    </dgm:pt>
    <dgm:pt modelId="{D035812D-B484-42FF-88A1-87C81E45EF84}" type="pres">
      <dgm:prSet presAssocID="{96A5CE6B-D3C6-4F72-AB08-F751047CA42D}" presName="Name35" presStyleLbl="parChTrans1D2" presStyleIdx="1" presStyleCnt="3"/>
      <dgm:spPr/>
      <dgm:t>
        <a:bodyPr/>
        <a:lstStyle/>
        <a:p>
          <a:endParaRPr lang="pt-BR"/>
        </a:p>
      </dgm:t>
    </dgm:pt>
    <dgm:pt modelId="{ED167528-F176-465E-A504-C102AE1FB698}" type="pres">
      <dgm:prSet presAssocID="{486109ED-7246-414F-9A67-FBFA76BA79DE}" presName="hierRoot2" presStyleCnt="0">
        <dgm:presLayoutVars>
          <dgm:hierBranch/>
        </dgm:presLayoutVars>
      </dgm:prSet>
      <dgm:spPr/>
    </dgm:pt>
    <dgm:pt modelId="{AE030EF7-E282-41EE-B828-4CEF75564B85}" type="pres">
      <dgm:prSet presAssocID="{486109ED-7246-414F-9A67-FBFA76BA79DE}" presName="rootComposite" presStyleCnt="0"/>
      <dgm:spPr/>
    </dgm:pt>
    <dgm:pt modelId="{B820AB0E-5D15-422B-A1A6-C2E8AE3C29CC}" type="pres">
      <dgm:prSet presAssocID="{486109ED-7246-414F-9A67-FBFA76BA79DE}" presName="rootText" presStyleLbl="node2" presStyleIdx="1" presStyleCnt="3" custScaleX="120386" custScaleY="16229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311E47D-0505-483A-A195-3410E6EA2527}" type="pres">
      <dgm:prSet presAssocID="{486109ED-7246-414F-9A67-FBFA76BA79DE}" presName="rootConnector" presStyleLbl="node2" presStyleIdx="1" presStyleCnt="3"/>
      <dgm:spPr/>
      <dgm:t>
        <a:bodyPr/>
        <a:lstStyle/>
        <a:p>
          <a:endParaRPr lang="pt-BR"/>
        </a:p>
      </dgm:t>
    </dgm:pt>
    <dgm:pt modelId="{ED406ED7-0295-4C11-8F50-383C6B503B1C}" type="pres">
      <dgm:prSet presAssocID="{486109ED-7246-414F-9A67-FBFA76BA79DE}" presName="hierChild4" presStyleCnt="0"/>
      <dgm:spPr/>
    </dgm:pt>
    <dgm:pt modelId="{755E956C-0AD5-4A7F-8BEC-058A856C4E0A}" type="pres">
      <dgm:prSet presAssocID="{486109ED-7246-414F-9A67-FBFA76BA79DE}" presName="hierChild5" presStyleCnt="0"/>
      <dgm:spPr/>
    </dgm:pt>
    <dgm:pt modelId="{6A398AF4-D163-4662-8286-7F35F38FD4CC}" type="pres">
      <dgm:prSet presAssocID="{30D7F932-26B2-477F-9CD9-FC489A50DC33}" presName="Name35" presStyleLbl="parChTrans1D2" presStyleIdx="2" presStyleCnt="3"/>
      <dgm:spPr/>
      <dgm:t>
        <a:bodyPr/>
        <a:lstStyle/>
        <a:p>
          <a:endParaRPr lang="pt-BR"/>
        </a:p>
      </dgm:t>
    </dgm:pt>
    <dgm:pt modelId="{FB11FE8E-E046-433F-A2E8-561993EEEAFE}" type="pres">
      <dgm:prSet presAssocID="{E9F7EE38-09BC-471E-9785-F70EDDD9FDD7}" presName="hierRoot2" presStyleCnt="0">
        <dgm:presLayoutVars>
          <dgm:hierBranch/>
        </dgm:presLayoutVars>
      </dgm:prSet>
      <dgm:spPr/>
    </dgm:pt>
    <dgm:pt modelId="{DC7B2842-598A-4949-9741-6F2A3FB42862}" type="pres">
      <dgm:prSet presAssocID="{E9F7EE38-09BC-471E-9785-F70EDDD9FDD7}" presName="rootComposite" presStyleCnt="0"/>
      <dgm:spPr/>
    </dgm:pt>
    <dgm:pt modelId="{22CA74F1-D267-49DC-B861-A561B4DBC749}" type="pres">
      <dgm:prSet presAssocID="{E9F7EE38-09BC-471E-9785-F70EDDD9FDD7}" presName="rootText" presStyleLbl="node2" presStyleIdx="2" presStyleCnt="3" custScaleX="124151" custScaleY="15807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A91B8BB-5FFC-437A-B1F0-FC161024386B}" type="pres">
      <dgm:prSet presAssocID="{E9F7EE38-09BC-471E-9785-F70EDDD9FDD7}" presName="rootConnector" presStyleLbl="node2" presStyleIdx="2" presStyleCnt="3"/>
      <dgm:spPr/>
      <dgm:t>
        <a:bodyPr/>
        <a:lstStyle/>
        <a:p>
          <a:endParaRPr lang="pt-BR"/>
        </a:p>
      </dgm:t>
    </dgm:pt>
    <dgm:pt modelId="{575F5436-2E91-4C7A-86DB-4AF7A798F2E4}" type="pres">
      <dgm:prSet presAssocID="{E9F7EE38-09BC-471E-9785-F70EDDD9FDD7}" presName="hierChild4" presStyleCnt="0"/>
      <dgm:spPr/>
    </dgm:pt>
    <dgm:pt modelId="{5A008BF6-18BD-431B-9FD6-AED28066A3B7}" type="pres">
      <dgm:prSet presAssocID="{E9F7EE38-09BC-471E-9785-F70EDDD9FDD7}" presName="hierChild5" presStyleCnt="0"/>
      <dgm:spPr/>
    </dgm:pt>
    <dgm:pt modelId="{84BF013A-C8E0-42B0-A874-B10BA6B62366}" type="pres">
      <dgm:prSet presAssocID="{07012F8D-D18D-452C-9420-77F08E64726A}" presName="hierChild3" presStyleCnt="0"/>
      <dgm:spPr/>
    </dgm:pt>
  </dgm:ptLst>
  <dgm:cxnLst>
    <dgm:cxn modelId="{6A0EC9FB-887B-4DEA-84ED-362C994E7D70}" type="presOf" srcId="{FBB9FC40-AFB0-4DFD-8E06-852F2B1E34D4}" destId="{9CDEB6FD-E707-427E-90E2-58149EA2B3C2}" srcOrd="0" destOrd="0" presId="urn:microsoft.com/office/officeart/2005/8/layout/orgChart1"/>
    <dgm:cxn modelId="{EDE44642-81AE-46F9-ABF1-5CB9178B2891}" type="presOf" srcId="{96A5CE6B-D3C6-4F72-AB08-F751047CA42D}" destId="{D035812D-B484-42FF-88A1-87C81E45EF84}" srcOrd="0" destOrd="0" presId="urn:microsoft.com/office/officeart/2005/8/layout/orgChart1"/>
    <dgm:cxn modelId="{A751703E-F454-4A8E-B663-D883B80D7F60}" srcId="{A437D8F8-7590-4B3D-853B-81BA5EEF5F2A}" destId="{07012F8D-D18D-452C-9420-77F08E64726A}" srcOrd="0" destOrd="0" parTransId="{970134C8-EE64-439C-953B-FD42F5BD6ADC}" sibTransId="{44F04118-68AC-452F-8F72-8120EA2F681E}"/>
    <dgm:cxn modelId="{FE8C6CAB-5749-4433-8548-3044A1F906B9}" type="presOf" srcId="{AF4A6080-EA63-44E1-84BC-81B36ADD10BF}" destId="{4EF44B5B-68F0-4B4B-9C64-7408C9AB3457}" srcOrd="1" destOrd="0" presId="urn:microsoft.com/office/officeart/2005/8/layout/orgChart1"/>
    <dgm:cxn modelId="{D71F663F-B00D-4C76-B142-D29DE917BCCB}" type="presOf" srcId="{486109ED-7246-414F-9A67-FBFA76BA79DE}" destId="{F311E47D-0505-483A-A195-3410E6EA2527}" srcOrd="1" destOrd="0" presId="urn:microsoft.com/office/officeart/2005/8/layout/orgChart1"/>
    <dgm:cxn modelId="{724AA792-EA94-4D44-A132-72F8AA0CF3D0}" type="presOf" srcId="{07012F8D-D18D-452C-9420-77F08E64726A}" destId="{31DC34D1-56D6-47EF-8438-1127432D9E9B}" srcOrd="1" destOrd="0" presId="urn:microsoft.com/office/officeart/2005/8/layout/orgChart1"/>
    <dgm:cxn modelId="{85D1BEC0-479A-4514-B19C-5C424FFEA7A5}" type="presOf" srcId="{AF4A6080-EA63-44E1-84BC-81B36ADD10BF}" destId="{9F0AB0BA-9716-4244-AB53-D10E7A9D9CA6}" srcOrd="0" destOrd="0" presId="urn:microsoft.com/office/officeart/2005/8/layout/orgChart1"/>
    <dgm:cxn modelId="{9ECCFDEE-6B0C-4B85-A292-A1A2BE338AC1}" type="presOf" srcId="{A437D8F8-7590-4B3D-853B-81BA5EEF5F2A}" destId="{4E19D22E-E92B-4EC2-8852-B04D95F8BAB3}" srcOrd="0" destOrd="0" presId="urn:microsoft.com/office/officeart/2005/8/layout/orgChart1"/>
    <dgm:cxn modelId="{4CEDF6C9-4FF9-4870-9C13-08BACADF346D}" type="presOf" srcId="{486109ED-7246-414F-9A67-FBFA76BA79DE}" destId="{B820AB0E-5D15-422B-A1A6-C2E8AE3C29CC}" srcOrd="0" destOrd="0" presId="urn:microsoft.com/office/officeart/2005/8/layout/orgChart1"/>
    <dgm:cxn modelId="{6C19A2BF-D5A1-4CCF-ABD2-E8D857E7CE7A}" type="presOf" srcId="{E9F7EE38-09BC-471E-9785-F70EDDD9FDD7}" destId="{22CA74F1-D267-49DC-B861-A561B4DBC749}" srcOrd="0" destOrd="0" presId="urn:microsoft.com/office/officeart/2005/8/layout/orgChart1"/>
    <dgm:cxn modelId="{8041ECB8-57DB-407A-913B-E3FF763F9949}" srcId="{07012F8D-D18D-452C-9420-77F08E64726A}" destId="{AF4A6080-EA63-44E1-84BC-81B36ADD10BF}" srcOrd="0" destOrd="0" parTransId="{FBB9FC40-AFB0-4DFD-8E06-852F2B1E34D4}" sibTransId="{C1190837-24EA-4B2D-B7F1-0767C1D68297}"/>
    <dgm:cxn modelId="{A1BF3379-01CA-46A7-AD45-ECF3EBC4B998}" type="presOf" srcId="{30D7F932-26B2-477F-9CD9-FC489A50DC33}" destId="{6A398AF4-D163-4662-8286-7F35F38FD4CC}" srcOrd="0" destOrd="0" presId="urn:microsoft.com/office/officeart/2005/8/layout/orgChart1"/>
    <dgm:cxn modelId="{0FC8D1F1-B66E-4FD3-84FE-C6FAEC7636C9}" type="presOf" srcId="{E9F7EE38-09BC-471E-9785-F70EDDD9FDD7}" destId="{9A91B8BB-5FFC-437A-B1F0-FC161024386B}" srcOrd="1" destOrd="0" presId="urn:microsoft.com/office/officeart/2005/8/layout/orgChart1"/>
    <dgm:cxn modelId="{B69391F0-8229-4EB0-9E0C-08CBCD872461}" srcId="{07012F8D-D18D-452C-9420-77F08E64726A}" destId="{486109ED-7246-414F-9A67-FBFA76BA79DE}" srcOrd="1" destOrd="0" parTransId="{96A5CE6B-D3C6-4F72-AB08-F751047CA42D}" sibTransId="{2DB39F32-1DAD-4624-BD4F-0D1656DEE767}"/>
    <dgm:cxn modelId="{1D9C105D-9F45-45B7-98B0-0CB677F50BE6}" type="presOf" srcId="{07012F8D-D18D-452C-9420-77F08E64726A}" destId="{64213316-52F1-4058-A13C-798CA7C80EFE}" srcOrd="0" destOrd="0" presId="urn:microsoft.com/office/officeart/2005/8/layout/orgChart1"/>
    <dgm:cxn modelId="{4DA84C1E-8DED-4D52-938B-DAA376BB1D81}" srcId="{07012F8D-D18D-452C-9420-77F08E64726A}" destId="{E9F7EE38-09BC-471E-9785-F70EDDD9FDD7}" srcOrd="2" destOrd="0" parTransId="{30D7F932-26B2-477F-9CD9-FC489A50DC33}" sibTransId="{0F44402E-D713-4F5B-B501-85E762F8CBB9}"/>
    <dgm:cxn modelId="{0CEF0FD2-E6BB-4BA2-AC59-4197771E9C86}" type="presParOf" srcId="{4E19D22E-E92B-4EC2-8852-B04D95F8BAB3}" destId="{973B599E-4C35-45EC-93CA-577438F2B05E}" srcOrd="0" destOrd="0" presId="urn:microsoft.com/office/officeart/2005/8/layout/orgChart1"/>
    <dgm:cxn modelId="{615F03D9-400E-4787-8CF3-D6805AB5D1CF}" type="presParOf" srcId="{973B599E-4C35-45EC-93CA-577438F2B05E}" destId="{B2DE5200-FCD2-42EA-8AC7-84B186AFB5A0}" srcOrd="0" destOrd="0" presId="urn:microsoft.com/office/officeart/2005/8/layout/orgChart1"/>
    <dgm:cxn modelId="{B63D6D6E-9FF0-47C9-A22E-69994D07899A}" type="presParOf" srcId="{B2DE5200-FCD2-42EA-8AC7-84B186AFB5A0}" destId="{64213316-52F1-4058-A13C-798CA7C80EFE}" srcOrd="0" destOrd="0" presId="urn:microsoft.com/office/officeart/2005/8/layout/orgChart1"/>
    <dgm:cxn modelId="{E6709972-970E-46EE-9C06-A91DA449854E}" type="presParOf" srcId="{B2DE5200-FCD2-42EA-8AC7-84B186AFB5A0}" destId="{31DC34D1-56D6-47EF-8438-1127432D9E9B}" srcOrd="1" destOrd="0" presId="urn:microsoft.com/office/officeart/2005/8/layout/orgChart1"/>
    <dgm:cxn modelId="{2AA6ECC0-9B68-4695-B1C6-6E070D79C473}" type="presParOf" srcId="{973B599E-4C35-45EC-93CA-577438F2B05E}" destId="{AD74DCDD-D9D4-42B6-A073-00EA3F902E97}" srcOrd="1" destOrd="0" presId="urn:microsoft.com/office/officeart/2005/8/layout/orgChart1"/>
    <dgm:cxn modelId="{219EC29C-885E-4DB7-AB09-5E70D806E8FF}" type="presParOf" srcId="{AD74DCDD-D9D4-42B6-A073-00EA3F902E97}" destId="{9CDEB6FD-E707-427E-90E2-58149EA2B3C2}" srcOrd="0" destOrd="0" presId="urn:microsoft.com/office/officeart/2005/8/layout/orgChart1"/>
    <dgm:cxn modelId="{40C00ABF-ECB7-4D66-AEC2-47790605EC30}" type="presParOf" srcId="{AD74DCDD-D9D4-42B6-A073-00EA3F902E97}" destId="{1288A00C-DB81-44DE-8ECE-4A1A323B0C9B}" srcOrd="1" destOrd="0" presId="urn:microsoft.com/office/officeart/2005/8/layout/orgChart1"/>
    <dgm:cxn modelId="{741B4BCE-F5D0-4F09-B8CA-945569A36948}" type="presParOf" srcId="{1288A00C-DB81-44DE-8ECE-4A1A323B0C9B}" destId="{64A82842-0D2B-4BA2-B360-0D7D6F0AED3C}" srcOrd="0" destOrd="0" presId="urn:microsoft.com/office/officeart/2005/8/layout/orgChart1"/>
    <dgm:cxn modelId="{A2206607-5B60-40EA-B590-5F88B7778D7C}" type="presParOf" srcId="{64A82842-0D2B-4BA2-B360-0D7D6F0AED3C}" destId="{9F0AB0BA-9716-4244-AB53-D10E7A9D9CA6}" srcOrd="0" destOrd="0" presId="urn:microsoft.com/office/officeart/2005/8/layout/orgChart1"/>
    <dgm:cxn modelId="{CDD7CA38-F4DD-4CAA-ADE6-E7E934E214F9}" type="presParOf" srcId="{64A82842-0D2B-4BA2-B360-0D7D6F0AED3C}" destId="{4EF44B5B-68F0-4B4B-9C64-7408C9AB3457}" srcOrd="1" destOrd="0" presId="urn:microsoft.com/office/officeart/2005/8/layout/orgChart1"/>
    <dgm:cxn modelId="{C21BAABC-1909-4EE2-BEE5-1FAD3E64E037}" type="presParOf" srcId="{1288A00C-DB81-44DE-8ECE-4A1A323B0C9B}" destId="{8673B61C-C47A-491C-AE73-7225732FEBF5}" srcOrd="1" destOrd="0" presId="urn:microsoft.com/office/officeart/2005/8/layout/orgChart1"/>
    <dgm:cxn modelId="{F233B896-5D0A-43CA-AFFE-31708C35B5FB}" type="presParOf" srcId="{1288A00C-DB81-44DE-8ECE-4A1A323B0C9B}" destId="{28AF2E44-FD5C-4661-92DD-A4D3C377D138}" srcOrd="2" destOrd="0" presId="urn:microsoft.com/office/officeart/2005/8/layout/orgChart1"/>
    <dgm:cxn modelId="{5080B46B-678F-4145-8895-6D1DF223C95E}" type="presParOf" srcId="{AD74DCDD-D9D4-42B6-A073-00EA3F902E97}" destId="{D035812D-B484-42FF-88A1-87C81E45EF84}" srcOrd="2" destOrd="0" presId="urn:microsoft.com/office/officeart/2005/8/layout/orgChart1"/>
    <dgm:cxn modelId="{6B5D0883-A7CB-4E6A-AF2E-01EFC3C46EC2}" type="presParOf" srcId="{AD74DCDD-D9D4-42B6-A073-00EA3F902E97}" destId="{ED167528-F176-465E-A504-C102AE1FB698}" srcOrd="3" destOrd="0" presId="urn:microsoft.com/office/officeart/2005/8/layout/orgChart1"/>
    <dgm:cxn modelId="{455AE94F-8D6A-482C-92E4-7E2C74FFF441}" type="presParOf" srcId="{ED167528-F176-465E-A504-C102AE1FB698}" destId="{AE030EF7-E282-41EE-B828-4CEF75564B85}" srcOrd="0" destOrd="0" presId="urn:microsoft.com/office/officeart/2005/8/layout/orgChart1"/>
    <dgm:cxn modelId="{A0A0C38D-0A42-4D43-9FDE-62CEC9EFC549}" type="presParOf" srcId="{AE030EF7-E282-41EE-B828-4CEF75564B85}" destId="{B820AB0E-5D15-422B-A1A6-C2E8AE3C29CC}" srcOrd="0" destOrd="0" presId="urn:microsoft.com/office/officeart/2005/8/layout/orgChart1"/>
    <dgm:cxn modelId="{6D0687EA-6131-4DBB-9A6C-913A1EB464CE}" type="presParOf" srcId="{AE030EF7-E282-41EE-B828-4CEF75564B85}" destId="{F311E47D-0505-483A-A195-3410E6EA2527}" srcOrd="1" destOrd="0" presId="urn:microsoft.com/office/officeart/2005/8/layout/orgChart1"/>
    <dgm:cxn modelId="{96B0C529-55F9-4F0F-9B96-DBD2CFFA14B8}" type="presParOf" srcId="{ED167528-F176-465E-A504-C102AE1FB698}" destId="{ED406ED7-0295-4C11-8F50-383C6B503B1C}" srcOrd="1" destOrd="0" presId="urn:microsoft.com/office/officeart/2005/8/layout/orgChart1"/>
    <dgm:cxn modelId="{B1E062FE-E86F-4D2B-A941-C55C8F167236}" type="presParOf" srcId="{ED167528-F176-465E-A504-C102AE1FB698}" destId="{755E956C-0AD5-4A7F-8BEC-058A856C4E0A}" srcOrd="2" destOrd="0" presId="urn:microsoft.com/office/officeart/2005/8/layout/orgChart1"/>
    <dgm:cxn modelId="{32F5F408-7454-446F-ADB4-857F1D7C8D0C}" type="presParOf" srcId="{AD74DCDD-D9D4-42B6-A073-00EA3F902E97}" destId="{6A398AF4-D163-4662-8286-7F35F38FD4CC}" srcOrd="4" destOrd="0" presId="urn:microsoft.com/office/officeart/2005/8/layout/orgChart1"/>
    <dgm:cxn modelId="{081213DB-2875-43F2-BDF7-05B59CB55A70}" type="presParOf" srcId="{AD74DCDD-D9D4-42B6-A073-00EA3F902E97}" destId="{FB11FE8E-E046-433F-A2E8-561993EEEAFE}" srcOrd="5" destOrd="0" presId="urn:microsoft.com/office/officeart/2005/8/layout/orgChart1"/>
    <dgm:cxn modelId="{550176AD-23AE-42DE-8B67-EB4919C7F275}" type="presParOf" srcId="{FB11FE8E-E046-433F-A2E8-561993EEEAFE}" destId="{DC7B2842-598A-4949-9741-6F2A3FB42862}" srcOrd="0" destOrd="0" presId="urn:microsoft.com/office/officeart/2005/8/layout/orgChart1"/>
    <dgm:cxn modelId="{6D8D637B-F802-4636-9F04-741ACF0BC590}" type="presParOf" srcId="{DC7B2842-598A-4949-9741-6F2A3FB42862}" destId="{22CA74F1-D267-49DC-B861-A561B4DBC749}" srcOrd="0" destOrd="0" presId="urn:microsoft.com/office/officeart/2005/8/layout/orgChart1"/>
    <dgm:cxn modelId="{2D0C41E9-BE1A-4D84-8E0C-0EE8471A485F}" type="presParOf" srcId="{DC7B2842-598A-4949-9741-6F2A3FB42862}" destId="{9A91B8BB-5FFC-437A-B1F0-FC161024386B}" srcOrd="1" destOrd="0" presId="urn:microsoft.com/office/officeart/2005/8/layout/orgChart1"/>
    <dgm:cxn modelId="{2AD93573-E207-4690-9135-CDB659816382}" type="presParOf" srcId="{FB11FE8E-E046-433F-A2E8-561993EEEAFE}" destId="{575F5436-2E91-4C7A-86DB-4AF7A798F2E4}" srcOrd="1" destOrd="0" presId="urn:microsoft.com/office/officeart/2005/8/layout/orgChart1"/>
    <dgm:cxn modelId="{0FAA8D48-B560-4418-8733-5A4F7ECC4A80}" type="presParOf" srcId="{FB11FE8E-E046-433F-A2E8-561993EEEAFE}" destId="{5A008BF6-18BD-431B-9FD6-AED28066A3B7}" srcOrd="2" destOrd="0" presId="urn:microsoft.com/office/officeart/2005/8/layout/orgChart1"/>
    <dgm:cxn modelId="{5490F027-EDB4-47AB-8F98-AB82C2200E0C}" type="presParOf" srcId="{973B599E-4C35-45EC-93CA-577438F2B05E}" destId="{84BF013A-C8E0-42B0-A874-B10BA6B62366}" srcOrd="2" destOrd="0" presId="urn:microsoft.com/office/officeart/2005/8/layout/orgChar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682EDA0-0A0D-45B8-8700-944F5831A9E2}" type="datetimeFigureOut">
              <a:rPr lang="pt-BR"/>
              <a:pPr>
                <a:defRPr/>
              </a:pPr>
              <a:t>25/09/2013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996F798-D2B3-4965-B0A8-456562E146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D9240-2BF3-4BBA-8216-BAF667FC8F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89949-A7E1-4697-8238-55927A0B8A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3DE7C-76AA-4AA3-9996-12EA9FB065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32366-C44A-4884-9E11-431415A46D9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C3C4F-3B90-4717-AAF2-6AC3DBAE850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68DFA-3A83-42AC-94CF-16C82C7F61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A4A45-B18C-424E-9AD9-D7F08C0087C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6270F-F75B-4D8D-8A10-62464D968ED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7F6-6984-49B1-AC60-AA5059902B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46C28-A42A-4F18-842A-01816F3CEF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3521-EC77-4E85-B5E5-E6231044D6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77D57-AB2F-4FA2-949D-8AE439902CE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D643CD8-115C-49A1-83DC-A37A8BBFC4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4"/>
          <p:cNvSpPr>
            <a:spLocks noChangeArrowheads="1" noChangeShapeType="1" noTextEdit="1"/>
          </p:cNvSpPr>
          <p:nvPr/>
        </p:nvSpPr>
        <p:spPr bwMode="auto">
          <a:xfrm>
            <a:off x="285719" y="620713"/>
            <a:ext cx="8029605" cy="2520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solidFill>
                  <a:schemeClr val="accent2"/>
                </a:solidFill>
                <a:latin typeface="Impact"/>
              </a:rPr>
              <a:t>PREFEITURA MUNICIPAL de</a:t>
            </a:r>
          </a:p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solidFill>
                  <a:schemeClr val="accent2"/>
                </a:solidFill>
                <a:latin typeface="Impact"/>
              </a:rPr>
              <a:t>SÃO JORGE DO PATROCÍNIO</a:t>
            </a:r>
          </a:p>
        </p:txBody>
      </p:sp>
      <p:sp>
        <p:nvSpPr>
          <p:cNvPr id="5123" name="WordArt 5"/>
          <p:cNvSpPr>
            <a:spLocks noChangeArrowheads="1" noChangeShapeType="1" noTextEdit="1"/>
          </p:cNvSpPr>
          <p:nvPr/>
        </p:nvSpPr>
        <p:spPr bwMode="auto">
          <a:xfrm>
            <a:off x="684213" y="4149725"/>
            <a:ext cx="7991475" cy="1295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EF3611"/>
                </a:solidFill>
                <a:latin typeface="Tahoma" pitchFamily="34" charset="0"/>
                <a:cs typeface="+mn-cs"/>
              </a:rPr>
              <a:t>DEMONSTRAÇÃO DO CUMPRIMENTO DAS METAS FISCAIS </a:t>
            </a:r>
            <a:br>
              <a:rPr lang="pt-BR" sz="3600" b="1" dirty="0">
                <a:solidFill>
                  <a:srgbClr val="EF3611"/>
                </a:solidFill>
                <a:latin typeface="Tahoma" pitchFamily="34" charset="0"/>
                <a:cs typeface="+mn-cs"/>
              </a:rPr>
            </a:br>
            <a:r>
              <a:rPr lang="pt-BR" sz="3600" b="1" dirty="0">
                <a:solidFill>
                  <a:srgbClr val="EF3611"/>
                </a:solidFill>
                <a:latin typeface="Tahoma" pitchFamily="34" charset="0"/>
                <a:cs typeface="+mn-cs"/>
              </a:rPr>
              <a:t>EXERCÍCIO DE </a:t>
            </a:r>
            <a:r>
              <a:rPr lang="pt-BR" sz="3600" b="1" dirty="0" smtClean="0">
                <a:solidFill>
                  <a:srgbClr val="EF3611"/>
                </a:solidFill>
                <a:latin typeface="Tahoma" pitchFamily="34" charset="0"/>
                <a:cs typeface="+mn-cs"/>
              </a:rPr>
              <a:t>2013</a:t>
            </a:r>
            <a:r>
              <a:rPr lang="pt-BR" sz="3600" b="1" dirty="0" smtClean="0">
                <a:solidFill>
                  <a:schemeClr val="bg1"/>
                </a:solidFill>
                <a:latin typeface="Tahoma" pitchFamily="34" charset="0"/>
                <a:cs typeface="+mn-cs"/>
              </a:rPr>
              <a:t> </a:t>
            </a:r>
            <a:endParaRPr lang="pt-BR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00063"/>
          </a:xfrm>
        </p:spPr>
        <p:txBody>
          <a:bodyPr/>
          <a:lstStyle/>
          <a:p>
            <a:r>
              <a:rPr lang="pt-BR" sz="2400" b="1" u="sng" smtClean="0">
                <a:solidFill>
                  <a:schemeClr val="bg1"/>
                </a:solidFill>
              </a:rPr>
              <a:t/>
            </a:r>
            <a:br>
              <a:rPr lang="pt-BR" sz="2400" b="1" u="sng" smtClean="0">
                <a:solidFill>
                  <a:schemeClr val="bg1"/>
                </a:solidFill>
              </a:rPr>
            </a:br>
            <a:r>
              <a:rPr lang="pt-BR" sz="2400" b="1" u="sng" smtClean="0">
                <a:solidFill>
                  <a:schemeClr val="bg1"/>
                </a:solidFill>
              </a:rPr>
              <a:t>INVESTIMENTOS-Equipamentos</a:t>
            </a:r>
            <a:r>
              <a:rPr lang="pt-BR" sz="2500" b="1" u="sng" smtClean="0">
                <a:solidFill>
                  <a:schemeClr val="bg1"/>
                </a:solidFill>
              </a:rPr>
              <a:t/>
            </a:r>
            <a:br>
              <a:rPr lang="pt-BR" sz="2500" b="1" u="sng" smtClean="0">
                <a:solidFill>
                  <a:schemeClr val="bg1"/>
                </a:solidFill>
              </a:rPr>
            </a:br>
            <a:endParaRPr lang="pt-BR" sz="2500" b="1" u="sng" smtClean="0">
              <a:solidFill>
                <a:schemeClr val="bg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28604"/>
            <a:ext cx="8715375" cy="6929486"/>
          </a:xfrm>
        </p:spPr>
        <p:txBody>
          <a:bodyPr/>
          <a:lstStyle/>
          <a:p>
            <a:pPr eaLnBrk="1" hangingPunct="1"/>
            <a:r>
              <a:rPr lang="pt-BR" sz="2400" b="1" u="sng" dirty="0" smtClean="0">
                <a:solidFill>
                  <a:srgbClr val="FFFF00"/>
                </a:solidFill>
              </a:rPr>
              <a:t>Aparelhos Telefônicos                                          1.239,68  </a:t>
            </a:r>
          </a:p>
          <a:p>
            <a:pPr eaLnBrk="1" hangingPunct="1"/>
            <a:r>
              <a:rPr lang="pt-BR" sz="2400" b="1" u="sng" dirty="0" err="1" smtClean="0">
                <a:solidFill>
                  <a:schemeClr val="bg1"/>
                </a:solidFill>
              </a:rPr>
              <a:t>Escriv</a:t>
            </a:r>
            <a:r>
              <a:rPr lang="pt-BR" sz="2400" b="1" u="sng" dirty="0" smtClean="0">
                <a:solidFill>
                  <a:schemeClr val="bg1"/>
                </a:solidFill>
              </a:rPr>
              <a:t>,Mesas,Cadeiras,Balcões Armários          9.969,90</a:t>
            </a:r>
          </a:p>
          <a:p>
            <a:pPr eaLnBrk="1" hangingPunct="1"/>
            <a:r>
              <a:rPr lang="pt-BR" sz="2400" b="1" u="sng" dirty="0" err="1" smtClean="0">
                <a:solidFill>
                  <a:srgbClr val="FFFF00"/>
                </a:solidFill>
              </a:rPr>
              <a:t>Equip</a:t>
            </a:r>
            <a:r>
              <a:rPr lang="pt-BR" sz="2400" b="1" u="sng" dirty="0" smtClean="0">
                <a:solidFill>
                  <a:srgbClr val="FFFF00"/>
                </a:solidFill>
              </a:rPr>
              <a:t>. de Processamento de dados                  24.310,70</a:t>
            </a:r>
          </a:p>
          <a:p>
            <a:pPr eaLnBrk="1" hangingPunct="1"/>
            <a:r>
              <a:rPr lang="pt-BR" sz="2400" b="1" u="sng" dirty="0" smtClean="0">
                <a:solidFill>
                  <a:schemeClr val="bg1"/>
                </a:solidFill>
              </a:rPr>
              <a:t>Moto bomba/Serra p/ </a:t>
            </a:r>
            <a:r>
              <a:rPr lang="pt-BR" sz="2400" b="1" u="sng" dirty="0" err="1" smtClean="0">
                <a:solidFill>
                  <a:schemeClr val="bg1"/>
                </a:solidFill>
              </a:rPr>
              <a:t>Marmore</a:t>
            </a:r>
            <a:r>
              <a:rPr lang="pt-BR" sz="2400" b="1" u="sng" dirty="0" smtClean="0">
                <a:solidFill>
                  <a:schemeClr val="bg1"/>
                </a:solidFill>
              </a:rPr>
              <a:t>/</a:t>
            </a:r>
            <a:r>
              <a:rPr lang="pt-BR" sz="2400" b="1" u="sng" dirty="0" err="1" smtClean="0">
                <a:solidFill>
                  <a:schemeClr val="bg1"/>
                </a:solidFill>
              </a:rPr>
              <a:t>Morça</a:t>
            </a:r>
            <a:r>
              <a:rPr lang="pt-BR" sz="2400" b="1" u="sng" dirty="0" smtClean="0">
                <a:solidFill>
                  <a:schemeClr val="bg1"/>
                </a:solidFill>
              </a:rPr>
              <a:t>                 4.469,79</a:t>
            </a:r>
          </a:p>
          <a:p>
            <a:pPr eaLnBrk="1" hangingPunct="1"/>
            <a:r>
              <a:rPr lang="pt-BR" sz="2400" b="1" u="sng" dirty="0" smtClean="0">
                <a:solidFill>
                  <a:srgbClr val="FFFF00"/>
                </a:solidFill>
              </a:rPr>
              <a:t>Eletrodomésticos                                                 25.173,50</a:t>
            </a:r>
          </a:p>
          <a:p>
            <a:pPr eaLnBrk="1" hangingPunct="1"/>
            <a:r>
              <a:rPr lang="pt-BR" sz="2400" b="1" u="sng" dirty="0" smtClean="0">
                <a:solidFill>
                  <a:schemeClr val="bg1"/>
                </a:solidFill>
              </a:rPr>
              <a:t>Cortinas CEI                                                            5.247,74 </a:t>
            </a:r>
          </a:p>
          <a:p>
            <a:pPr eaLnBrk="1" hangingPunct="1"/>
            <a:r>
              <a:rPr lang="pt-BR" sz="2400" b="1" u="sng" dirty="0" err="1" smtClean="0">
                <a:solidFill>
                  <a:srgbClr val="FFFF00"/>
                </a:solidFill>
              </a:rPr>
              <a:t>Roçadeira</a:t>
            </a:r>
            <a:r>
              <a:rPr lang="pt-BR" sz="2400" b="1" u="sng" dirty="0" smtClean="0">
                <a:solidFill>
                  <a:srgbClr val="FFFF00"/>
                </a:solidFill>
              </a:rPr>
              <a:t> de Grama                                              3.700,00</a:t>
            </a:r>
          </a:p>
          <a:p>
            <a:pPr eaLnBrk="1" hangingPunct="1"/>
            <a:r>
              <a:rPr lang="pt-BR" sz="2400" b="1" u="sng" dirty="0" smtClean="0">
                <a:solidFill>
                  <a:schemeClr val="bg1"/>
                </a:solidFill>
              </a:rPr>
              <a:t>Relógios Ponto                                                       7.060,00</a:t>
            </a:r>
          </a:p>
          <a:p>
            <a:pPr eaLnBrk="1" hangingPunct="1"/>
            <a:r>
              <a:rPr lang="pt-BR" sz="2400" b="1" u="sng" dirty="0" smtClean="0">
                <a:solidFill>
                  <a:schemeClr val="bg1"/>
                </a:solidFill>
              </a:rPr>
              <a:t>Ônibus Escolares                                               721.500,00</a:t>
            </a:r>
          </a:p>
          <a:p>
            <a:pPr eaLnBrk="1" hangingPunct="1"/>
            <a:r>
              <a:rPr lang="pt-BR" sz="2400" b="1" u="sng" dirty="0" smtClean="0">
                <a:solidFill>
                  <a:srgbClr val="FFFF00"/>
                </a:solidFill>
              </a:rPr>
              <a:t>Montana                                                                 35.100,00</a:t>
            </a:r>
          </a:p>
          <a:p>
            <a:pPr eaLnBrk="1" hangingPunct="1"/>
            <a:r>
              <a:rPr lang="pt-BR" sz="2400" b="1" u="sng" dirty="0" smtClean="0">
                <a:solidFill>
                  <a:schemeClr val="bg1"/>
                </a:solidFill>
              </a:rPr>
              <a:t>Equipamentos Hospitalares                                  5.704,40</a:t>
            </a:r>
          </a:p>
          <a:p>
            <a:pPr eaLnBrk="1" hangingPunct="1"/>
            <a:r>
              <a:rPr lang="pt-BR" sz="2400" b="1" u="sng" dirty="0" smtClean="0">
                <a:solidFill>
                  <a:srgbClr val="FFFF00"/>
                </a:solidFill>
              </a:rPr>
              <a:t>Radio de Comunicação                                          4.436,00</a:t>
            </a:r>
          </a:p>
          <a:p>
            <a:pPr eaLnBrk="1" hangingPunct="1"/>
            <a:r>
              <a:rPr lang="pt-BR" sz="2400" b="1" u="sng" dirty="0" err="1" smtClean="0">
                <a:solidFill>
                  <a:schemeClr val="bg1"/>
                </a:solidFill>
              </a:rPr>
              <a:t>Recepicente</a:t>
            </a:r>
            <a:r>
              <a:rPr lang="pt-BR" sz="2400" b="1" u="sng" dirty="0" smtClean="0">
                <a:solidFill>
                  <a:schemeClr val="bg1"/>
                </a:solidFill>
              </a:rPr>
              <a:t> lixo reciclagem                                  1.584,00</a:t>
            </a:r>
          </a:p>
          <a:p>
            <a:pPr eaLnBrk="1" hangingPunct="1">
              <a:lnSpc>
                <a:spcPct val="150000"/>
              </a:lnSpc>
            </a:pPr>
            <a:r>
              <a:rPr lang="pt-BR" sz="2400" b="1" dirty="0" smtClean="0">
                <a:solidFill>
                  <a:srgbClr val="3333FF"/>
                </a:solidFill>
              </a:rPr>
              <a:t>Total ................................................................... 849.495,71</a:t>
            </a:r>
          </a:p>
          <a:p>
            <a:endParaRPr lang="pt-BR" sz="2400" dirty="0" smtClean="0"/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pt-BR" sz="2400" b="1" u="sng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pt-BR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kumimoji="1" lang="pt-BR" sz="2800" b="1" smtClean="0">
                <a:solidFill>
                  <a:srgbClr val="FFFF00"/>
                </a:solidFill>
                <a:latin typeface="Tahoma" pitchFamily="34" charset="0"/>
              </a:rPr>
              <a:t>DEMONSTRATIVO DA RECEITA E DESPESA </a:t>
            </a:r>
            <a:endParaRPr lang="pt-BR" sz="2000" smtClean="0"/>
          </a:p>
        </p:txBody>
      </p:sp>
      <p:sp>
        <p:nvSpPr>
          <p:cNvPr id="12291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tabLst>
                <a:tab pos="5376863" algn="l"/>
              </a:tabLst>
            </a:pPr>
            <a:r>
              <a:rPr lang="pt-BR" sz="2400" b="1" u="sng" dirty="0" smtClean="0">
                <a:solidFill>
                  <a:schemeClr val="bg1"/>
                </a:solidFill>
              </a:rPr>
              <a:t>RECEITA 	      14.064.685,67</a:t>
            </a:r>
          </a:p>
          <a:p>
            <a:pPr eaLnBrk="1" hangingPunct="1">
              <a:lnSpc>
                <a:spcPct val="90000"/>
              </a:lnSpc>
              <a:tabLst>
                <a:tab pos="5376863" algn="l"/>
              </a:tabLst>
            </a:pPr>
            <a:endParaRPr lang="pt-BR" sz="24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tabLst>
                <a:tab pos="5376863" algn="l"/>
              </a:tabLst>
            </a:pPr>
            <a:r>
              <a:rPr lang="pt-BR" sz="2400" b="1" u="sng" dirty="0" smtClean="0">
                <a:solidFill>
                  <a:srgbClr val="FFFF00"/>
                </a:solidFill>
              </a:rPr>
              <a:t>Saldo  Anterior	        1.306.052,00</a:t>
            </a:r>
          </a:p>
          <a:p>
            <a:pPr eaLnBrk="1" hangingPunct="1">
              <a:lnSpc>
                <a:spcPct val="90000"/>
              </a:lnSpc>
              <a:tabLst>
                <a:tab pos="5376863" algn="l"/>
              </a:tabLst>
            </a:pPr>
            <a:endParaRPr lang="pt-BR" sz="24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tabLst>
                <a:tab pos="5376863" algn="l"/>
              </a:tabLst>
            </a:pPr>
            <a:endParaRPr lang="pt-BR" sz="24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tabLst>
                <a:tab pos="5376863" algn="l"/>
              </a:tabLst>
            </a:pPr>
            <a:r>
              <a:rPr lang="pt-BR" sz="2400" b="1" u="sng" dirty="0" smtClean="0">
                <a:solidFill>
                  <a:srgbClr val="FFFFFF"/>
                </a:solidFill>
              </a:rPr>
              <a:t>DESPESA	      13.639.730,72</a:t>
            </a:r>
          </a:p>
          <a:p>
            <a:pPr eaLnBrk="1" hangingPunct="1">
              <a:lnSpc>
                <a:spcPct val="90000"/>
              </a:lnSpc>
              <a:tabLst>
                <a:tab pos="5376863" algn="l"/>
              </a:tabLst>
            </a:pPr>
            <a:endParaRPr lang="pt-BR" sz="2400" b="1" u="sng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tabLst>
                <a:tab pos="5376863" algn="l"/>
              </a:tabLst>
            </a:pPr>
            <a:r>
              <a:rPr lang="pt-BR" sz="2400" b="1" u="sng" dirty="0" smtClean="0">
                <a:solidFill>
                  <a:srgbClr val="FFFFFF"/>
                </a:solidFill>
              </a:rPr>
              <a:t>Despesa a Pagar                                          875.465,20</a:t>
            </a:r>
          </a:p>
          <a:p>
            <a:pPr eaLnBrk="1" hangingPunct="1">
              <a:lnSpc>
                <a:spcPct val="90000"/>
              </a:lnSpc>
              <a:tabLst>
                <a:tab pos="5376863" algn="l"/>
              </a:tabLst>
            </a:pPr>
            <a:endParaRPr lang="pt-BR" sz="2400" b="1" u="sng" dirty="0" smtClean="0"/>
          </a:p>
          <a:p>
            <a:pPr eaLnBrk="1" hangingPunct="1">
              <a:lnSpc>
                <a:spcPct val="90000"/>
              </a:lnSpc>
              <a:tabLst>
                <a:tab pos="5376863" algn="l"/>
              </a:tabLst>
            </a:pPr>
            <a:r>
              <a:rPr lang="pt-BR" sz="2400" b="1" u="sng" dirty="0" smtClean="0">
                <a:solidFill>
                  <a:srgbClr val="FFFF00"/>
                </a:solidFill>
              </a:rPr>
              <a:t>Saldo  P/ Próximo 	        1.521.575,02</a:t>
            </a:r>
            <a:endParaRPr lang="pt-BR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311150"/>
            <a:ext cx="87153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41" tIns="26320" rIns="52641" bIns="26320">
            <a:spAutoFit/>
          </a:bodyPr>
          <a:lstStyle/>
          <a:p>
            <a:pPr algn="ctr" defTabSz="527050" eaLnBrk="0" hangingPunct="0"/>
            <a:r>
              <a:rPr lang="pt-BR" sz="2400" b="1" dirty="0">
                <a:solidFill>
                  <a:srgbClr val="FFFF00"/>
                </a:solidFill>
                <a:latin typeface="Tahoma" pitchFamily="34" charset="0"/>
              </a:rPr>
              <a:t>DEMONSTRATIVO DAS DESPESAS NAS SECRETARIAS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857232"/>
            <a:ext cx="9144000" cy="61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2641" tIns="26320" rIns="52641" bIns="26320">
            <a:spAutoFit/>
          </a:bodyPr>
          <a:lstStyle/>
          <a:p>
            <a:pPr defTabSz="527050" eaLnBrk="0" hangingPunct="0">
              <a:lnSpc>
                <a:spcPct val="150000"/>
              </a:lnSpc>
            </a:pPr>
            <a:r>
              <a:rPr lang="pt-BR" sz="2200" b="1" dirty="0">
                <a:latin typeface="Tahoma" pitchFamily="34" charset="0"/>
              </a:rPr>
              <a:t>  </a:t>
            </a:r>
            <a:r>
              <a:rPr lang="pt-BR" sz="2200" b="1" dirty="0">
                <a:solidFill>
                  <a:schemeClr val="bg1"/>
                </a:solidFill>
                <a:latin typeface="Tahoma" pitchFamily="34" charset="0"/>
              </a:rPr>
              <a:t>CÂMARA MUNICIPAL</a:t>
            </a:r>
            <a:r>
              <a:rPr lang="pt-BR" sz="2200" b="1" dirty="0" smtClean="0">
                <a:solidFill>
                  <a:schemeClr val="bg1"/>
                </a:solidFill>
                <a:latin typeface="Tahoma" pitchFamily="34" charset="0"/>
              </a:rPr>
              <a:t>........................................       436.000,00</a:t>
            </a:r>
            <a:endParaRPr lang="pt-BR" sz="2200" b="1" dirty="0">
              <a:solidFill>
                <a:schemeClr val="bg1"/>
              </a:solidFill>
              <a:latin typeface="Tahoma" pitchFamily="34" charset="0"/>
            </a:endParaRPr>
          </a:p>
          <a:p>
            <a:pPr defTabSz="527050" eaLnBrk="0" hangingPunct="0">
              <a:lnSpc>
                <a:spcPct val="150000"/>
              </a:lnSpc>
            </a:pPr>
            <a:r>
              <a:rPr lang="pt-BR" sz="2200" b="1" dirty="0">
                <a:solidFill>
                  <a:schemeClr val="bg1"/>
                </a:solidFill>
                <a:latin typeface="Tahoma" pitchFamily="34" charset="0"/>
              </a:rPr>
              <a:t>  </a:t>
            </a:r>
            <a:r>
              <a:rPr lang="pt-BR" sz="2200" b="1" dirty="0">
                <a:solidFill>
                  <a:srgbClr val="FFFF00"/>
                </a:solidFill>
                <a:latin typeface="Tahoma" pitchFamily="34" charset="0"/>
              </a:rPr>
              <a:t>GABINETE DO PREFEITO, ASSES. e J. </a:t>
            </a:r>
            <a:r>
              <a:rPr lang="pt-BR" sz="2200" b="1" dirty="0" smtClean="0">
                <a:solidFill>
                  <a:srgbClr val="FFFF00"/>
                </a:solidFill>
                <a:latin typeface="Tahoma" pitchFamily="34" charset="0"/>
              </a:rPr>
              <a:t>MILITAR.     345.035,55 </a:t>
            </a:r>
            <a:endParaRPr lang="pt-BR" sz="2200" b="1" dirty="0">
              <a:solidFill>
                <a:srgbClr val="FFFF00"/>
              </a:solidFill>
              <a:latin typeface="Tahoma" pitchFamily="34" charset="0"/>
            </a:endParaRPr>
          </a:p>
          <a:p>
            <a:pPr defTabSz="527050" eaLnBrk="0" hangingPunct="0">
              <a:lnSpc>
                <a:spcPct val="150000"/>
              </a:lnSpc>
            </a:pPr>
            <a:r>
              <a:rPr lang="pt-BR" sz="2200" b="1" dirty="0">
                <a:solidFill>
                  <a:schemeClr val="bg1"/>
                </a:solidFill>
                <a:latin typeface="Tahoma" pitchFamily="34" charset="0"/>
              </a:rPr>
              <a:t>  ADMINISTRAÇÃO, DES. IND. COMÉRCIO</a:t>
            </a:r>
            <a:r>
              <a:rPr lang="pt-BR" sz="2200" b="1" dirty="0" smtClean="0">
                <a:solidFill>
                  <a:schemeClr val="bg1"/>
                </a:solidFill>
                <a:latin typeface="Tahoma" pitchFamily="34" charset="0"/>
              </a:rPr>
              <a:t>..........  3.399.548,66</a:t>
            </a:r>
            <a:endParaRPr lang="pt-BR" sz="2200" b="1" dirty="0">
              <a:solidFill>
                <a:schemeClr val="bg1"/>
              </a:solidFill>
              <a:latin typeface="Tahoma" pitchFamily="34" charset="0"/>
            </a:endParaRPr>
          </a:p>
          <a:p>
            <a:pPr defTabSz="527050" eaLnBrk="0" hangingPunct="0">
              <a:lnSpc>
                <a:spcPct val="150000"/>
              </a:lnSpc>
            </a:pPr>
            <a:r>
              <a:rPr lang="pt-BR" sz="2200" b="1" dirty="0">
                <a:solidFill>
                  <a:schemeClr val="bg1"/>
                </a:solidFill>
                <a:latin typeface="Tahoma" pitchFamily="34" charset="0"/>
              </a:rPr>
              <a:t>  </a:t>
            </a:r>
            <a:r>
              <a:rPr lang="pt-BR" sz="2200" b="1" dirty="0">
                <a:solidFill>
                  <a:srgbClr val="FFFF00"/>
                </a:solidFill>
                <a:latin typeface="Tahoma" pitchFamily="34" charset="0"/>
              </a:rPr>
              <a:t>SECRETARIA DA FAZENDA</a:t>
            </a:r>
            <a:r>
              <a:rPr lang="pt-BR" sz="2200" b="1" dirty="0" smtClean="0">
                <a:solidFill>
                  <a:srgbClr val="FFFF00"/>
                </a:solidFill>
                <a:latin typeface="Tahoma" pitchFamily="34" charset="0"/>
              </a:rPr>
              <a:t>................................      512.256,92</a:t>
            </a:r>
            <a:endParaRPr lang="pt-BR" sz="2200" b="1" dirty="0">
              <a:solidFill>
                <a:srgbClr val="FFFF00"/>
              </a:solidFill>
              <a:latin typeface="Tahoma" pitchFamily="34" charset="0"/>
            </a:endParaRPr>
          </a:p>
          <a:p>
            <a:pPr defTabSz="527050" eaLnBrk="0" hangingPunct="0">
              <a:lnSpc>
                <a:spcPct val="150000"/>
              </a:lnSpc>
            </a:pPr>
            <a:r>
              <a:rPr lang="pt-BR" sz="2200" b="1" dirty="0">
                <a:solidFill>
                  <a:schemeClr val="bg1"/>
                </a:solidFill>
                <a:latin typeface="Tahoma" pitchFamily="34" charset="0"/>
              </a:rPr>
              <a:t>  EDUCAÇÃO, CULTURA E ESPORTES</a:t>
            </a:r>
            <a:r>
              <a:rPr lang="pt-BR" sz="2200" b="1" dirty="0" smtClean="0">
                <a:solidFill>
                  <a:schemeClr val="bg1"/>
                </a:solidFill>
                <a:latin typeface="Tahoma" pitchFamily="34" charset="0"/>
              </a:rPr>
              <a:t>...................  3.127.489,40</a:t>
            </a:r>
            <a:endParaRPr lang="pt-BR" sz="2200" b="1" dirty="0">
              <a:solidFill>
                <a:schemeClr val="bg1"/>
              </a:solidFill>
              <a:latin typeface="Tahoma" pitchFamily="34" charset="0"/>
            </a:endParaRPr>
          </a:p>
          <a:p>
            <a:pPr defTabSz="527050" eaLnBrk="0" hangingPunct="0">
              <a:lnSpc>
                <a:spcPct val="150000"/>
              </a:lnSpc>
            </a:pPr>
            <a:r>
              <a:rPr lang="pt-BR" sz="2200" b="1" dirty="0">
                <a:solidFill>
                  <a:schemeClr val="bg1"/>
                </a:solidFill>
                <a:latin typeface="Tahoma" pitchFamily="34" charset="0"/>
              </a:rPr>
              <a:t>  </a:t>
            </a:r>
            <a:r>
              <a:rPr lang="pt-BR" sz="2200" b="1" dirty="0">
                <a:solidFill>
                  <a:srgbClr val="FFFF00"/>
                </a:solidFill>
                <a:latin typeface="Tahoma" pitchFamily="34" charset="0"/>
              </a:rPr>
              <a:t>SECRETARIA DE ASSISTÊNCIA SOCIAL</a:t>
            </a:r>
            <a:r>
              <a:rPr lang="pt-BR" sz="2200" b="1" dirty="0" smtClean="0">
                <a:solidFill>
                  <a:srgbClr val="FFFF00"/>
                </a:solidFill>
                <a:latin typeface="Tahoma" pitchFamily="34" charset="0"/>
              </a:rPr>
              <a:t>.............     813.564,58</a:t>
            </a:r>
            <a:endParaRPr lang="pt-BR" sz="2200" b="1" dirty="0">
              <a:solidFill>
                <a:srgbClr val="FFFF00"/>
              </a:solidFill>
              <a:latin typeface="Tahoma" pitchFamily="34" charset="0"/>
            </a:endParaRPr>
          </a:p>
          <a:p>
            <a:pPr defTabSz="527050" eaLnBrk="0" hangingPunct="0">
              <a:lnSpc>
                <a:spcPct val="150000"/>
              </a:lnSpc>
            </a:pPr>
            <a:r>
              <a:rPr lang="pt-BR" sz="2200" b="1" dirty="0">
                <a:latin typeface="Tahoma" pitchFamily="34" charset="0"/>
              </a:rPr>
              <a:t>  </a:t>
            </a:r>
            <a:r>
              <a:rPr lang="pt-BR" sz="2200" b="1" dirty="0">
                <a:solidFill>
                  <a:schemeClr val="bg1"/>
                </a:solidFill>
                <a:latin typeface="Tahoma" pitchFamily="34" charset="0"/>
              </a:rPr>
              <a:t>SECRETARIA DE SAÚDE</a:t>
            </a:r>
            <a:r>
              <a:rPr lang="pt-BR" sz="2200" b="1" dirty="0" smtClean="0">
                <a:solidFill>
                  <a:schemeClr val="bg1"/>
                </a:solidFill>
                <a:latin typeface="Tahoma" pitchFamily="34" charset="0"/>
              </a:rPr>
              <a:t>.....................................  3.623.147,90   </a:t>
            </a:r>
            <a:endParaRPr lang="pt-BR" sz="2200" b="1" dirty="0">
              <a:solidFill>
                <a:schemeClr val="bg1"/>
              </a:solidFill>
              <a:latin typeface="Tahoma" pitchFamily="34" charset="0"/>
            </a:endParaRPr>
          </a:p>
          <a:p>
            <a:pPr defTabSz="527050" eaLnBrk="0" hangingPunct="0">
              <a:lnSpc>
                <a:spcPct val="150000"/>
              </a:lnSpc>
            </a:pPr>
            <a:r>
              <a:rPr lang="pt-BR" sz="2200" b="1" dirty="0">
                <a:solidFill>
                  <a:schemeClr val="bg1"/>
                </a:solidFill>
                <a:latin typeface="Tahoma" pitchFamily="34" charset="0"/>
              </a:rPr>
              <a:t>  </a:t>
            </a:r>
            <a:r>
              <a:rPr lang="pt-BR" sz="2200" b="1" dirty="0">
                <a:solidFill>
                  <a:srgbClr val="FFFF00"/>
                </a:solidFill>
                <a:latin typeface="Tahoma" pitchFamily="34" charset="0"/>
              </a:rPr>
              <a:t>SECRETARIA DA AGRICULTURA</a:t>
            </a:r>
            <a:r>
              <a:rPr lang="pt-BR" sz="2200" b="1" dirty="0" smtClean="0">
                <a:solidFill>
                  <a:srgbClr val="FFFF00"/>
                </a:solidFill>
                <a:latin typeface="Tahoma" pitchFamily="34" charset="0"/>
              </a:rPr>
              <a:t>........................     881.368,76</a:t>
            </a:r>
            <a:endParaRPr lang="pt-BR" sz="2200" b="1" dirty="0">
              <a:solidFill>
                <a:srgbClr val="FFFF00"/>
              </a:solidFill>
              <a:latin typeface="Tahoma" pitchFamily="34" charset="0"/>
            </a:endParaRPr>
          </a:p>
          <a:p>
            <a:pPr defTabSz="527050" eaLnBrk="0" hangingPunct="0">
              <a:lnSpc>
                <a:spcPct val="150000"/>
              </a:lnSpc>
            </a:pPr>
            <a:r>
              <a:rPr lang="pt-BR" sz="2200" b="1" dirty="0">
                <a:solidFill>
                  <a:schemeClr val="bg1"/>
                </a:solidFill>
                <a:latin typeface="Tahoma" pitchFamily="34" charset="0"/>
              </a:rPr>
              <a:t>  SECRETARIA DE MEIO AMBIENTE</a:t>
            </a:r>
            <a:r>
              <a:rPr lang="pt-BR" sz="2200" b="1" dirty="0" smtClean="0">
                <a:solidFill>
                  <a:schemeClr val="bg1"/>
                </a:solidFill>
                <a:latin typeface="Tahoma" pitchFamily="34" charset="0"/>
              </a:rPr>
              <a:t>......................    424.111,41</a:t>
            </a:r>
            <a:endParaRPr lang="pt-BR" sz="2200" b="1" dirty="0">
              <a:solidFill>
                <a:schemeClr val="bg1"/>
              </a:solidFill>
              <a:latin typeface="Tahoma" pitchFamily="34" charset="0"/>
            </a:endParaRPr>
          </a:p>
          <a:p>
            <a:pPr defTabSz="527050" eaLnBrk="0" hangingPunct="0">
              <a:lnSpc>
                <a:spcPct val="150000"/>
              </a:lnSpc>
            </a:pPr>
            <a:r>
              <a:rPr lang="pt-BR" sz="2200" b="1" dirty="0">
                <a:solidFill>
                  <a:schemeClr val="bg1"/>
                </a:solidFill>
                <a:latin typeface="Tahoma" pitchFamily="34" charset="0"/>
              </a:rPr>
              <a:t>  </a:t>
            </a:r>
            <a:r>
              <a:rPr lang="pt-BR" sz="2200" b="1" dirty="0">
                <a:solidFill>
                  <a:srgbClr val="FFFF00"/>
                </a:solidFill>
                <a:latin typeface="Tahoma" pitchFamily="34" charset="0"/>
              </a:rPr>
              <a:t>Repasse ao </a:t>
            </a:r>
            <a:r>
              <a:rPr lang="pt-BR" sz="2200" b="1" dirty="0" err="1">
                <a:solidFill>
                  <a:srgbClr val="FFFF00"/>
                </a:solidFill>
                <a:latin typeface="Tahoma" pitchFamily="34" charset="0"/>
              </a:rPr>
              <a:t>Serviprev</a:t>
            </a:r>
            <a:r>
              <a:rPr lang="pt-BR" sz="2200" b="1" dirty="0">
                <a:solidFill>
                  <a:srgbClr val="FFFF00"/>
                </a:solidFill>
                <a:latin typeface="Tahoma" pitchFamily="34" charset="0"/>
              </a:rPr>
              <a:t> (Taxa Administração</a:t>
            </a:r>
            <a:r>
              <a:rPr lang="pt-BR" sz="2200" b="1" dirty="0" smtClean="0">
                <a:solidFill>
                  <a:srgbClr val="FFFF00"/>
                </a:solidFill>
                <a:latin typeface="Tahoma" pitchFamily="34" charset="0"/>
              </a:rPr>
              <a:t>)......      77.207,54</a:t>
            </a:r>
            <a:r>
              <a:rPr lang="pt-BR" sz="2200" b="1" dirty="0" smtClean="0">
                <a:solidFill>
                  <a:schemeClr val="bg1"/>
                </a:solidFill>
                <a:latin typeface="Tahoma" pitchFamily="34" charset="0"/>
              </a:rPr>
              <a:t>              </a:t>
            </a:r>
            <a:endParaRPr lang="pt-BR" sz="2200" b="1" dirty="0">
              <a:solidFill>
                <a:schemeClr val="bg1"/>
              </a:solidFill>
              <a:latin typeface="Tahoma" pitchFamily="34" charset="0"/>
            </a:endParaRPr>
          </a:p>
          <a:p>
            <a:pPr defTabSz="527050" eaLnBrk="0" hangingPunct="0">
              <a:lnSpc>
                <a:spcPct val="150000"/>
              </a:lnSpc>
            </a:pPr>
            <a:r>
              <a:rPr lang="pt-BR" sz="2200" b="1" dirty="0">
                <a:solidFill>
                  <a:schemeClr val="bg1"/>
                </a:solidFill>
                <a:latin typeface="Tahoma" pitchFamily="34" charset="0"/>
              </a:rPr>
              <a:t>    TOTAL</a:t>
            </a:r>
            <a:r>
              <a:rPr lang="pt-BR" sz="2200" b="1" dirty="0" smtClean="0">
                <a:solidFill>
                  <a:schemeClr val="bg1"/>
                </a:solidFill>
                <a:latin typeface="Tahoma" pitchFamily="34" charset="0"/>
              </a:rPr>
              <a:t>............................................................. 13.639.730,72</a:t>
            </a:r>
            <a:endParaRPr lang="pt-BR" sz="2200" b="1" dirty="0">
              <a:solidFill>
                <a:schemeClr val="bg1"/>
              </a:solidFill>
              <a:latin typeface="Tahoma" pitchFamily="34" charset="0"/>
            </a:endParaRPr>
          </a:p>
          <a:p>
            <a:pPr defTabSz="527050" eaLnBrk="0" hangingPunct="0"/>
            <a:endParaRPr lang="pt-BR" b="1" dirty="0">
              <a:solidFill>
                <a:schemeClr val="bg1"/>
              </a:solidFill>
              <a:latin typeface="Tahoma" pitchFamily="34" charset="0"/>
            </a:endParaRPr>
          </a:p>
          <a:p>
            <a:pPr defTabSz="527050" eaLnBrk="0" hangingPunct="0"/>
            <a:endParaRPr lang="pt-BR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0"/>
            <a:ext cx="8572500" cy="76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41" tIns="26320" rIns="52641" bIns="26320">
            <a:spAutoFit/>
          </a:bodyPr>
          <a:lstStyle/>
          <a:p>
            <a:pPr algn="ctr" defTabSz="527050" eaLnBrk="0" hangingPunct="0"/>
            <a:r>
              <a:rPr lang="pt-BR" sz="2300" b="1" dirty="0">
                <a:solidFill>
                  <a:srgbClr val="FFFF00"/>
                </a:solidFill>
                <a:latin typeface="Tahoma" pitchFamily="34" charset="0"/>
              </a:rPr>
              <a:t>DEMONST. DAS DESPESAS DE JANEIRO A </a:t>
            </a:r>
            <a:r>
              <a:rPr lang="pt-BR" sz="2300" b="1" dirty="0" smtClean="0">
                <a:solidFill>
                  <a:srgbClr val="FFFF00"/>
                </a:solidFill>
                <a:latin typeface="Tahoma" pitchFamily="34" charset="0"/>
              </a:rPr>
              <a:t>AGOSTO </a:t>
            </a:r>
            <a:endParaRPr lang="pt-BR" sz="2300" b="1" dirty="0">
              <a:solidFill>
                <a:srgbClr val="FFFF00"/>
              </a:solidFill>
              <a:latin typeface="Tahoma" pitchFamily="34" charset="0"/>
            </a:endParaRPr>
          </a:p>
          <a:p>
            <a:pPr algn="ctr" defTabSz="527050" eaLnBrk="0" hangingPunct="0"/>
            <a:r>
              <a:rPr lang="pt-BR" sz="2300" b="1" dirty="0">
                <a:solidFill>
                  <a:srgbClr val="FFFF00"/>
                </a:solidFill>
                <a:latin typeface="Tahoma" pitchFamily="34" charset="0"/>
              </a:rPr>
              <a:t> CÂMARA MUNICIPAL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14313" y="1428750"/>
            <a:ext cx="8286750" cy="50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41" tIns="26320" rIns="52641" bIns="26320">
            <a:spAutoFit/>
          </a:bodyPr>
          <a:lstStyle/>
          <a:p>
            <a:pPr defTabSz="527050" eaLnBrk="0" hangingPunct="0">
              <a:defRPr/>
            </a:pPr>
            <a:r>
              <a:rPr lang="pt-BR" b="1" dirty="0">
                <a:solidFill>
                  <a:srgbClr val="00FF00"/>
                </a:solidFill>
                <a:latin typeface="Tahoma" pitchFamily="34" charset="0"/>
                <a:cs typeface="+mn-cs"/>
              </a:rPr>
              <a:t>   </a:t>
            </a:r>
            <a:r>
              <a:rPr lang="pt-BR" sz="2200" b="1" dirty="0">
                <a:solidFill>
                  <a:schemeClr val="bg1"/>
                </a:solidFill>
                <a:latin typeface="+mn-lt"/>
                <a:cs typeface="+mn-cs"/>
              </a:rPr>
              <a:t>FOLHA DE PAGAMENTO</a:t>
            </a:r>
            <a:r>
              <a:rPr lang="pt-BR" sz="2200" b="1" dirty="0" smtClean="0">
                <a:solidFill>
                  <a:schemeClr val="bg1"/>
                </a:solidFill>
                <a:latin typeface="+mn-lt"/>
                <a:cs typeface="+mn-cs"/>
              </a:rPr>
              <a:t>......................................... 269.234,12    </a:t>
            </a:r>
            <a:endParaRPr lang="pt-BR" sz="22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defTabSz="527050" eaLnBrk="0" hangingPunct="0">
              <a:defRPr/>
            </a:pPr>
            <a:r>
              <a:rPr lang="pt-BR" sz="2200" b="1" dirty="0">
                <a:latin typeface="+mn-lt"/>
                <a:cs typeface="+mn-cs"/>
              </a:rPr>
              <a:t> </a:t>
            </a:r>
          </a:p>
          <a:p>
            <a:pPr defTabSz="527050" eaLnBrk="0" hangingPunct="0">
              <a:defRPr/>
            </a:pPr>
            <a:r>
              <a:rPr lang="pt-BR" sz="2200" b="1" dirty="0">
                <a:latin typeface="+mn-lt"/>
                <a:cs typeface="+mn-cs"/>
              </a:rPr>
              <a:t>   </a:t>
            </a:r>
            <a:r>
              <a:rPr lang="pt-BR" sz="2200" b="1" dirty="0">
                <a:solidFill>
                  <a:srgbClr val="FFFF00"/>
                </a:solidFill>
                <a:latin typeface="+mn-lt"/>
                <a:cs typeface="+mn-cs"/>
              </a:rPr>
              <a:t>PREVIDÊNCIA SOCIAL</a:t>
            </a:r>
            <a:r>
              <a:rPr lang="pt-BR" sz="2200" b="1" dirty="0" smtClean="0">
                <a:solidFill>
                  <a:srgbClr val="FFFF00"/>
                </a:solidFill>
                <a:latin typeface="+mn-lt"/>
                <a:cs typeface="+mn-cs"/>
              </a:rPr>
              <a:t>............................................   51.593,28   </a:t>
            </a:r>
            <a:endParaRPr lang="pt-BR" sz="2200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defTabSz="527050" eaLnBrk="0" hangingPunct="0">
              <a:defRPr/>
            </a:pPr>
            <a:r>
              <a:rPr lang="pt-BR" sz="22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</a:p>
          <a:p>
            <a:pPr defTabSz="527050" eaLnBrk="0" hangingPunct="0">
              <a:defRPr/>
            </a:pPr>
            <a:r>
              <a:rPr lang="pt-BR" sz="2200" b="1" dirty="0">
                <a:solidFill>
                  <a:schemeClr val="bg1"/>
                </a:solidFill>
                <a:latin typeface="+mn-lt"/>
                <a:cs typeface="+mn-cs"/>
              </a:rPr>
              <a:t>   SERV. TERCEIROS PESSOA FÍSICA E JURÍDICA</a:t>
            </a:r>
            <a:r>
              <a:rPr lang="pt-BR" sz="2200" b="1" dirty="0" smtClean="0">
                <a:solidFill>
                  <a:schemeClr val="bg1"/>
                </a:solidFill>
                <a:latin typeface="+mn-lt"/>
                <a:cs typeface="+mn-cs"/>
              </a:rPr>
              <a:t>.   50.417,56      </a:t>
            </a:r>
            <a:endParaRPr lang="pt-BR" sz="22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defTabSz="527050" eaLnBrk="0" hangingPunct="0">
              <a:defRPr/>
            </a:pPr>
            <a:endParaRPr lang="pt-BR" sz="22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defTabSz="527050" eaLnBrk="0" hangingPunct="0">
              <a:defRPr/>
            </a:pPr>
            <a:r>
              <a:rPr lang="pt-BR" sz="2200" b="1" dirty="0">
                <a:solidFill>
                  <a:srgbClr val="FFFF00"/>
                </a:solidFill>
                <a:latin typeface="+mn-lt"/>
                <a:cs typeface="+mn-cs"/>
              </a:rPr>
              <a:t>  </a:t>
            </a:r>
            <a:r>
              <a:rPr lang="pt-BR" sz="22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pt-BR" sz="2200" b="1" dirty="0">
                <a:solidFill>
                  <a:srgbClr val="FFFF00"/>
                </a:solidFill>
                <a:latin typeface="+mn-lt"/>
                <a:cs typeface="+mn-cs"/>
              </a:rPr>
              <a:t>MATERIAL DE CONSUMO</a:t>
            </a:r>
            <a:r>
              <a:rPr lang="pt-BR" sz="2200" b="1" dirty="0" smtClean="0">
                <a:solidFill>
                  <a:srgbClr val="FFFF00"/>
                </a:solidFill>
                <a:latin typeface="+mn-lt"/>
                <a:cs typeface="+mn-cs"/>
              </a:rPr>
              <a:t>........................................    6.486,51       </a:t>
            </a:r>
            <a:endParaRPr lang="pt-BR" sz="2200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defTabSz="527050" eaLnBrk="0" hangingPunct="0">
              <a:defRPr/>
            </a:pPr>
            <a:endParaRPr lang="pt-BR" sz="22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defTabSz="527050" eaLnBrk="0" hangingPunct="0">
              <a:defRPr/>
            </a:pPr>
            <a:r>
              <a:rPr lang="pt-BR" sz="2200" b="1" dirty="0">
                <a:solidFill>
                  <a:schemeClr val="bg1"/>
                </a:solidFill>
                <a:latin typeface="+mn-lt"/>
                <a:cs typeface="+mn-cs"/>
              </a:rPr>
              <a:t>   EQUIPAMENTO E MATERIAL PERMANENTE</a:t>
            </a:r>
            <a:r>
              <a:rPr lang="pt-BR" sz="2200" b="1" dirty="0" smtClean="0">
                <a:solidFill>
                  <a:schemeClr val="bg1"/>
                </a:solidFill>
                <a:latin typeface="+mn-lt"/>
                <a:cs typeface="+mn-cs"/>
              </a:rPr>
              <a:t>........   36.712,00     </a:t>
            </a:r>
            <a:endParaRPr lang="pt-BR" sz="22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defTabSz="527050" eaLnBrk="0" hangingPunct="0">
              <a:defRPr/>
            </a:pPr>
            <a:endParaRPr lang="pt-BR" sz="2200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defTabSz="527050" eaLnBrk="0" hangingPunct="0">
              <a:defRPr/>
            </a:pPr>
            <a:r>
              <a:rPr lang="pt-BR" sz="2200" b="1" dirty="0">
                <a:solidFill>
                  <a:srgbClr val="FFFF00"/>
                </a:solidFill>
                <a:latin typeface="+mn-lt"/>
                <a:cs typeface="+mn-cs"/>
              </a:rPr>
              <a:t>   PASSAGENS E DIÁRIAS</a:t>
            </a:r>
            <a:r>
              <a:rPr lang="pt-BR" sz="2200" b="1" dirty="0" smtClean="0">
                <a:solidFill>
                  <a:srgbClr val="FFFF00"/>
                </a:solidFill>
                <a:latin typeface="+mn-lt"/>
                <a:cs typeface="+mn-cs"/>
              </a:rPr>
              <a:t>..........................................    8.844,83     </a:t>
            </a:r>
            <a:r>
              <a:rPr lang="pt-BR" sz="2200" b="1" dirty="0">
                <a:solidFill>
                  <a:srgbClr val="FFFF00"/>
                </a:solidFill>
                <a:latin typeface="+mn-lt"/>
                <a:cs typeface="+mn-cs"/>
              </a:rPr>
              <a:t>	</a:t>
            </a:r>
            <a:endParaRPr lang="pt-BR" sz="22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defTabSz="527050" eaLnBrk="0" hangingPunct="0">
              <a:defRPr/>
            </a:pPr>
            <a:r>
              <a:rPr lang="pt-BR" sz="2200" b="1" dirty="0">
                <a:solidFill>
                  <a:schemeClr val="bg1"/>
                </a:solidFill>
                <a:latin typeface="+mn-lt"/>
                <a:cs typeface="+mn-cs"/>
              </a:rPr>
              <a:t>     </a:t>
            </a:r>
          </a:p>
          <a:p>
            <a:pPr defTabSz="527050" eaLnBrk="0" hangingPunct="0">
              <a:defRPr/>
            </a:pPr>
            <a:r>
              <a:rPr lang="pt-BR" sz="2200" b="1" dirty="0">
                <a:solidFill>
                  <a:schemeClr val="bg1"/>
                </a:solidFill>
                <a:latin typeface="+mn-lt"/>
                <a:cs typeface="+mn-cs"/>
              </a:rPr>
              <a:t>   TOTAL</a:t>
            </a:r>
            <a:r>
              <a:rPr lang="pt-BR" sz="2200" b="1" dirty="0" smtClean="0">
                <a:solidFill>
                  <a:schemeClr val="bg1"/>
                </a:solidFill>
                <a:latin typeface="+mn-lt"/>
                <a:cs typeface="+mn-cs"/>
              </a:rPr>
              <a:t>....................................................................... 423.288,30   </a:t>
            </a:r>
            <a:endParaRPr lang="pt-BR" sz="22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defTabSz="527050" eaLnBrk="0" hangingPunct="0">
              <a:defRPr/>
            </a:pPr>
            <a:endParaRPr lang="pt-BR" b="1" dirty="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 smtClean="0">
                <a:solidFill>
                  <a:srgbClr val="FFFF00"/>
                </a:solidFill>
              </a:rPr>
              <a:t>DEMONSTRATIVO DA DÍVIDA FUNDADA Exercício de 2013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>
              <a:buFontTx/>
              <a:buNone/>
              <a:defRPr/>
            </a:pPr>
            <a:r>
              <a:rPr lang="pt-BR" sz="2400" dirty="0" smtClean="0">
                <a:solidFill>
                  <a:schemeClr val="bg1"/>
                </a:solidFill>
              </a:rPr>
              <a:t>           </a:t>
            </a:r>
            <a:r>
              <a:rPr lang="pt-BR" sz="2200" dirty="0" smtClean="0">
                <a:solidFill>
                  <a:schemeClr val="bg1"/>
                </a:solidFill>
              </a:rPr>
              <a:t>31/12/2012       30/08/2013</a:t>
            </a:r>
          </a:p>
          <a:p>
            <a:pPr>
              <a:buFontTx/>
              <a:buNone/>
              <a:defRPr/>
            </a:pPr>
            <a:r>
              <a:rPr lang="pt-BR" sz="2400" b="1" dirty="0" smtClean="0">
                <a:solidFill>
                  <a:schemeClr val="bg1"/>
                </a:solidFill>
              </a:rPr>
              <a:t>Operações de Crédito                     </a:t>
            </a:r>
          </a:p>
          <a:p>
            <a:pPr>
              <a:defRPr/>
            </a:pPr>
            <a:r>
              <a:rPr lang="pt-BR" sz="2200" dirty="0" smtClean="0">
                <a:solidFill>
                  <a:srgbClr val="FFFF00"/>
                </a:solidFill>
              </a:rPr>
              <a:t>Pavimentação Asfáltica.............     510.316,94       435.876,53</a:t>
            </a:r>
          </a:p>
          <a:p>
            <a:pPr>
              <a:defRPr/>
            </a:pPr>
            <a:r>
              <a:rPr lang="pt-BR" sz="2200" dirty="0" smtClean="0">
                <a:solidFill>
                  <a:srgbClr val="FFFF00"/>
                </a:solidFill>
              </a:rPr>
              <a:t>Caminhão Caçamba..................      12.036,53                   -</a:t>
            </a:r>
          </a:p>
          <a:p>
            <a:pPr>
              <a:buFontTx/>
              <a:buNone/>
              <a:defRPr/>
            </a:pPr>
            <a:endParaRPr lang="pt-BR" sz="2400" dirty="0" smtClean="0">
              <a:solidFill>
                <a:schemeClr val="bg1"/>
              </a:solidFill>
            </a:endParaRPr>
          </a:p>
          <a:p>
            <a:pPr>
              <a:buFontTx/>
              <a:buNone/>
              <a:defRPr/>
            </a:pPr>
            <a:r>
              <a:rPr lang="pt-BR" sz="2400" b="1" dirty="0" smtClean="0">
                <a:solidFill>
                  <a:schemeClr val="bg1"/>
                </a:solidFill>
              </a:rPr>
              <a:t>Parcelamento de Dívida do INSS</a:t>
            </a:r>
          </a:p>
          <a:p>
            <a:pPr>
              <a:defRPr/>
            </a:pPr>
            <a:r>
              <a:rPr lang="pt-BR" sz="2200" dirty="0" smtClean="0">
                <a:solidFill>
                  <a:srgbClr val="FFFF00"/>
                </a:solidFill>
              </a:rPr>
              <a:t>Contrato nº 35223950-6.............    308.115,17       289.562,87</a:t>
            </a:r>
          </a:p>
          <a:p>
            <a:pPr>
              <a:defRPr/>
            </a:pPr>
            <a:r>
              <a:rPr lang="pt-BR" sz="2200" dirty="0" smtClean="0">
                <a:solidFill>
                  <a:schemeClr val="bg1"/>
                </a:solidFill>
              </a:rPr>
              <a:t>           </a:t>
            </a:r>
          </a:p>
          <a:p>
            <a:pPr>
              <a:defRPr/>
            </a:pPr>
            <a:r>
              <a:rPr lang="pt-BR" sz="2200" dirty="0" smtClean="0">
                <a:solidFill>
                  <a:schemeClr val="bg1"/>
                </a:solidFill>
              </a:rPr>
              <a:t>Total...........................................    831.468,64       725.439,40</a:t>
            </a:r>
          </a:p>
          <a:p>
            <a:pPr>
              <a:defRPr/>
            </a:pPr>
            <a:endParaRPr lang="pt-BR" sz="2400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pt-BR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2236788" y="268288"/>
            <a:ext cx="502541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527050" eaLnBrk="0" hangingPunct="0"/>
            <a:r>
              <a:rPr lang="pt-BR" sz="2100" b="1" dirty="0">
                <a:solidFill>
                  <a:schemeClr val="bg1"/>
                </a:solidFill>
                <a:latin typeface="Tahoma" pitchFamily="34" charset="0"/>
              </a:rPr>
              <a:t>JANEIRO A </a:t>
            </a:r>
            <a:r>
              <a:rPr lang="pt-BR" sz="2100" b="1" dirty="0" smtClean="0">
                <a:solidFill>
                  <a:schemeClr val="bg1"/>
                </a:solidFill>
                <a:latin typeface="Tahoma" pitchFamily="34" charset="0"/>
              </a:rPr>
              <a:t>AGOSTO 2013 </a:t>
            </a:r>
            <a:r>
              <a:rPr lang="pt-BR" sz="2100" b="1" dirty="0">
                <a:solidFill>
                  <a:schemeClr val="bg1"/>
                </a:solidFill>
                <a:latin typeface="Tahoma" pitchFamily="34" charset="0"/>
              </a:rPr>
              <a:t>– DESPESA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25963" y="1096963"/>
            <a:ext cx="10048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527050" eaLnBrk="0" hangingPunct="0">
              <a:spcBef>
                <a:spcPct val="50000"/>
              </a:spcBef>
            </a:pPr>
            <a:endParaRPr lang="pt-BR" sz="1600">
              <a:solidFill>
                <a:schemeClr val="tx2"/>
              </a:solidFill>
              <a:latin typeface="Times New Roman" pitchFamily="18" charset="0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14313" y="642938"/>
          <a:ext cx="8369300" cy="5638800"/>
        </p:xfrm>
        <a:graphic>
          <a:graphicData uri="http://schemas.openxmlformats.org/presentationml/2006/ole">
            <p:oleObj spid="_x0000_s1026" name="Worksheet" r:id="rId3" imgW="3636720" imgH="1450440" progId="Excel.Sheet.8">
              <p:embed/>
            </p:oleObj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5170488" y="1125538"/>
            <a:ext cx="1860550" cy="42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768" tIns="41884" rIns="83768" bIns="41884">
            <a:spAutoFit/>
          </a:bodyPr>
          <a:lstStyle/>
          <a:p>
            <a:pPr defTabSz="838200">
              <a:spcBef>
                <a:spcPct val="50000"/>
              </a:spcBef>
            </a:pPr>
            <a:r>
              <a:rPr kumimoji="1" lang="pt-BR" sz="22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kumimoji="1" lang="pt-BR" sz="2200" b="1" dirty="0" smtClean="0">
                <a:solidFill>
                  <a:srgbClr val="0000FF"/>
                </a:solidFill>
                <a:latin typeface="Times New Roman" pitchFamily="18" charset="0"/>
              </a:rPr>
              <a:t> 1.800.561,39</a:t>
            </a:r>
            <a:endParaRPr kumimoji="1" lang="pt-BR" sz="2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1125538" y="4038600"/>
            <a:ext cx="1374775" cy="42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768" tIns="41884" rIns="83768" bIns="41884">
            <a:spAutoFit/>
          </a:bodyPr>
          <a:lstStyle/>
          <a:p>
            <a:pPr defTabSz="838200">
              <a:spcBef>
                <a:spcPct val="50000"/>
              </a:spcBef>
            </a:pPr>
            <a:r>
              <a:rPr kumimoji="1" lang="pt-BR" sz="2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kumimoji="1" lang="pt-BR" sz="2200" b="1" dirty="0" smtClean="0">
                <a:solidFill>
                  <a:srgbClr val="0000FF"/>
                </a:solidFill>
                <a:latin typeface="Times New Roman" pitchFamily="18" charset="0"/>
              </a:rPr>
              <a:t>86,79%</a:t>
            </a:r>
            <a:endParaRPr kumimoji="1" lang="pt-BR" sz="2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234113" y="1484313"/>
            <a:ext cx="1266825" cy="42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768" tIns="41884" rIns="83768" bIns="41884">
            <a:spAutoFit/>
          </a:bodyPr>
          <a:lstStyle/>
          <a:p>
            <a:pPr defTabSz="838200">
              <a:spcBef>
                <a:spcPct val="50000"/>
              </a:spcBef>
            </a:pPr>
            <a:r>
              <a:rPr kumimoji="1" lang="pt-BR" sz="2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kumimoji="1" lang="pt-BR" sz="2200" b="1" dirty="0" smtClean="0">
                <a:solidFill>
                  <a:srgbClr val="0000FF"/>
                </a:solidFill>
                <a:latin typeface="Times New Roman" pitchFamily="18" charset="0"/>
              </a:rPr>
              <a:t>13,21%</a:t>
            </a:r>
            <a:endParaRPr kumimoji="1" lang="pt-BR" sz="2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17500" y="3716338"/>
            <a:ext cx="2039938" cy="42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768" tIns="41884" rIns="83768" bIns="41884">
            <a:spAutoFit/>
          </a:bodyPr>
          <a:lstStyle/>
          <a:p>
            <a:pPr defTabSz="838200">
              <a:spcBef>
                <a:spcPct val="50000"/>
              </a:spcBef>
            </a:pPr>
            <a:r>
              <a:rPr kumimoji="1" lang="pt-BR" sz="2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kumimoji="1" lang="pt-BR" sz="2200" b="1" dirty="0" smtClean="0">
                <a:solidFill>
                  <a:srgbClr val="0000FF"/>
                </a:solidFill>
                <a:latin typeface="Times New Roman" pitchFamily="18" charset="0"/>
              </a:rPr>
              <a:t>  11.839.169,33</a:t>
            </a:r>
            <a:endParaRPr kumimoji="1" lang="pt-BR" sz="2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4297363" y="3227388"/>
            <a:ext cx="5492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27050" eaLnBrk="0" hangingPunct="0"/>
            <a:r>
              <a:rPr lang="en-US" sz="2600">
                <a:solidFill>
                  <a:schemeClr val="tx2"/>
                </a:solidFill>
                <a:latin typeface="Times New Roman" pitchFamily="18" charset="0"/>
              </a:rPr>
              <a:t>	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4111625" y="3463925"/>
            <a:ext cx="444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4225925" y="3128963"/>
            <a:ext cx="6905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4130675" y="3463925"/>
            <a:ext cx="444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685800" y="61118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41" tIns="26320" rIns="52641" bIns="26320" anchor="ctr"/>
          <a:lstStyle/>
          <a:p>
            <a:pPr algn="ctr" defTabSz="527050" eaLnBrk="0" hangingPunct="0"/>
            <a:r>
              <a:rPr lang="en-US" sz="2600">
                <a:solidFill>
                  <a:schemeClr val="tx2"/>
                </a:solidFill>
                <a:latin typeface="Times New Roman" pitchFamily="18" charset="0"/>
              </a:rPr>
              <a:t>	</a:t>
            </a: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0" y="1071563"/>
          <a:ext cx="9090025" cy="5419725"/>
        </p:xfrm>
        <a:graphic>
          <a:graphicData uri="http://schemas.openxmlformats.org/presentationml/2006/ole">
            <p:oleObj spid="_x0000_s2050" name="Gráfico" r:id="rId3" imgW="11772900" imgH="7143902" progId="MSGraph.Chart.8">
              <p:embed followColorScheme="full"/>
            </p:oleObj>
          </a:graphicData>
        </a:graphic>
      </p:graphicFrame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282575" y="0"/>
            <a:ext cx="88614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41" tIns="26320" rIns="52641" bIns="26320" anchor="ctr"/>
          <a:lstStyle/>
          <a:p>
            <a:pPr defTabSz="838200" eaLnBrk="0" hangingPunct="0"/>
            <a:r>
              <a:rPr lang="pt-BR" sz="2000" b="1">
                <a:solidFill>
                  <a:srgbClr val="FFFF00"/>
                </a:solidFill>
                <a:latin typeface="Tahoma" pitchFamily="34" charset="0"/>
              </a:rPr>
              <a:t>RECEITA CORRENTE LIQUIDA – R.C.L. – DESPESA COM PESSOAL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2697163" y="6400800"/>
            <a:ext cx="869950" cy="255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527050" eaLnBrk="0" hangingPunct="0">
              <a:spcBef>
                <a:spcPct val="50000"/>
              </a:spcBef>
            </a:pPr>
            <a:endParaRPr lang="pt-BR" sz="16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4852988" y="3857625"/>
            <a:ext cx="2109787" cy="42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768" tIns="41884" rIns="83768" bIns="41884">
            <a:spAutoFit/>
          </a:bodyPr>
          <a:lstStyle/>
          <a:p>
            <a:pPr defTabSz="838200">
              <a:spcBef>
                <a:spcPct val="50000"/>
              </a:spcBef>
            </a:pPr>
            <a:r>
              <a:rPr kumimoji="1" lang="pt-BR" sz="2200" b="1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kumimoji="1" lang="pt-BR" sz="2200" b="1" dirty="0" smtClean="0">
                <a:solidFill>
                  <a:srgbClr val="0000FF"/>
                </a:solidFill>
                <a:latin typeface="Times New Roman" pitchFamily="18" charset="0"/>
              </a:rPr>
              <a:t>5.300.603,61</a:t>
            </a:r>
            <a:endParaRPr kumimoji="1" lang="pt-BR" sz="2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589338" y="3429000"/>
            <a:ext cx="1268414" cy="42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768" tIns="41884" rIns="83768" bIns="41884">
            <a:spAutoFit/>
          </a:bodyPr>
          <a:lstStyle/>
          <a:p>
            <a:pPr defTabSz="838200">
              <a:spcBef>
                <a:spcPct val="50000"/>
              </a:spcBef>
            </a:pPr>
            <a:r>
              <a:rPr kumimoji="1" lang="pt-BR" sz="2200" b="1" dirty="0" smtClean="0">
                <a:solidFill>
                  <a:srgbClr val="0000FF"/>
                </a:solidFill>
                <a:latin typeface="Times New Roman" pitchFamily="18" charset="0"/>
              </a:rPr>
              <a:t>41,46%</a:t>
            </a:r>
            <a:endParaRPr kumimoji="1" lang="pt-BR" sz="2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304800"/>
            <a:ext cx="8721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41" tIns="26320" rIns="52641" bIns="26320" anchor="ctr"/>
          <a:lstStyle/>
          <a:p>
            <a:pPr algn="ctr" defTabSz="838200"/>
            <a:r>
              <a:rPr kumimoji="1" lang="pt-BR">
                <a:solidFill>
                  <a:srgbClr val="0000FF"/>
                </a:solidFill>
                <a:latin typeface="Times New Roman" pitchFamily="18" charset="0"/>
              </a:rPr>
              <a:t>	</a:t>
            </a:r>
            <a:r>
              <a:rPr kumimoji="1" lang="pt-BR" sz="2300" b="1" u="sng">
                <a:solidFill>
                  <a:srgbClr val="0000FF"/>
                </a:solidFill>
                <a:latin typeface="Tahoma" pitchFamily="34" charset="0"/>
              </a:rPr>
              <a:t>  </a:t>
            </a:r>
            <a:endParaRPr kumimoji="1" lang="pt-BR" sz="2200">
              <a:latin typeface="Times New Roman" pitchFamily="18" charset="0"/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3706813" y="1357298"/>
            <a:ext cx="2111375" cy="42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768" tIns="41884" rIns="83768" bIns="41884">
            <a:spAutoFit/>
          </a:bodyPr>
          <a:lstStyle/>
          <a:p>
            <a:pPr defTabSz="838200">
              <a:spcBef>
                <a:spcPct val="50000"/>
              </a:spcBef>
            </a:pPr>
            <a:r>
              <a:rPr kumimoji="1" lang="pt-BR" sz="2200" b="1" dirty="0" smtClean="0">
                <a:solidFill>
                  <a:srgbClr val="0000FF"/>
                </a:solidFill>
                <a:latin typeface="Times New Roman" pitchFamily="18" charset="0"/>
              </a:rPr>
              <a:t>12.784.844,94</a:t>
            </a:r>
            <a:endParaRPr kumimoji="1" lang="pt-BR" sz="2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4297363" y="3227388"/>
            <a:ext cx="53181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27050" eaLnBrk="0" hangingPunct="0"/>
            <a:r>
              <a:rPr lang="en-US" sz="2600">
                <a:solidFill>
                  <a:schemeClr val="tx2"/>
                </a:solidFill>
                <a:latin typeface="Times New Roman" pitchFamily="18" charset="0"/>
              </a:rPr>
              <a:t>	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4111625" y="3463925"/>
            <a:ext cx="444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4225925" y="3128963"/>
            <a:ext cx="6905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4130675" y="3463925"/>
            <a:ext cx="444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685800" y="61118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41" tIns="26320" rIns="52641" bIns="26320" anchor="ctr"/>
          <a:lstStyle/>
          <a:p>
            <a:pPr algn="ctr" defTabSz="527050" eaLnBrk="0" hangingPunct="0"/>
            <a:r>
              <a:rPr lang="en-US" sz="2600">
                <a:solidFill>
                  <a:schemeClr val="tx2"/>
                </a:solidFill>
                <a:latin typeface="Times New Roman" pitchFamily="18" charset="0"/>
              </a:rPr>
              <a:t>	</a:t>
            </a:r>
          </a:p>
        </p:txBody>
      </p:sp>
      <p:sp>
        <p:nvSpPr>
          <p:cNvPr id="3080" name="Rectangle 7"/>
          <p:cNvSpPr>
            <a:spLocks noChangeArrowheads="1"/>
          </p:cNvSpPr>
          <p:nvPr/>
        </p:nvSpPr>
        <p:spPr bwMode="auto">
          <a:xfrm>
            <a:off x="282575" y="0"/>
            <a:ext cx="88614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41" tIns="26320" rIns="52641" bIns="26320" anchor="ctr"/>
          <a:lstStyle/>
          <a:p>
            <a:pPr defTabSz="838200" eaLnBrk="0" hangingPunct="0"/>
            <a:r>
              <a:rPr lang="pt-BR" sz="2000" b="1" dirty="0">
                <a:solidFill>
                  <a:srgbClr val="FFFF00"/>
                </a:solidFill>
                <a:latin typeface="Tahoma" pitchFamily="34" charset="0"/>
              </a:rPr>
              <a:t>DESPESAS COM EDUCAÇÃO E SAÚDE EM RELAÇÃO A RECEITA DE IMPOSTOS </a:t>
            </a:r>
          </a:p>
        </p:txBody>
      </p: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0" y="304800"/>
            <a:ext cx="8721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41" tIns="26320" rIns="52641" bIns="26320" anchor="ctr"/>
          <a:lstStyle/>
          <a:p>
            <a:pPr algn="ctr" defTabSz="838200"/>
            <a:r>
              <a:rPr kumimoji="1" lang="pt-BR">
                <a:solidFill>
                  <a:srgbClr val="0000FF"/>
                </a:solidFill>
                <a:latin typeface="Times New Roman" pitchFamily="18" charset="0"/>
              </a:rPr>
              <a:t>	</a:t>
            </a:r>
            <a:r>
              <a:rPr kumimoji="1" lang="pt-BR" sz="2300" b="1" u="sng">
                <a:solidFill>
                  <a:srgbClr val="0000FF"/>
                </a:solidFill>
                <a:latin typeface="Tahoma" pitchFamily="34" charset="0"/>
              </a:rPr>
              <a:t>  </a:t>
            </a:r>
            <a:endParaRPr kumimoji="1" lang="pt-BR" sz="2200">
              <a:latin typeface="Times New Roman" pitchFamily="18" charset="0"/>
            </a:endParaRPr>
          </a:p>
        </p:txBody>
      </p: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31750" y="714356"/>
          <a:ext cx="9112250" cy="5864244"/>
        </p:xfrm>
        <a:graphic>
          <a:graphicData uri="http://schemas.openxmlformats.org/presentationml/2006/ole">
            <p:oleObj spid="_x0000_s3074" name="Gráfico" r:id="rId3" imgW="11782349" imgH="7153351" progId="MSGraph.Chart.8">
              <p:embed followColorScheme="full"/>
            </p:oleObj>
          </a:graphicData>
        </a:graphic>
      </p:graphicFrame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779588" y="1557338"/>
            <a:ext cx="6651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768" tIns="41884" rIns="83768" bIns="41884">
            <a:spAutoFit/>
          </a:bodyPr>
          <a:lstStyle/>
          <a:p>
            <a:pPr defTabSz="838200">
              <a:spcBef>
                <a:spcPct val="50000"/>
              </a:spcBef>
            </a:pPr>
            <a:endParaRPr kumimoji="1" lang="pt-BR" sz="2200">
              <a:latin typeface="Times New Roman" pitchFamily="18" charset="0"/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179638" y="571481"/>
            <a:ext cx="1677987" cy="33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768" tIns="41884" rIns="83768" bIns="41884">
            <a:spAutoFit/>
          </a:bodyPr>
          <a:lstStyle/>
          <a:p>
            <a:pPr defTabSz="838200">
              <a:spcBef>
                <a:spcPct val="50000"/>
              </a:spcBef>
            </a:pPr>
            <a:r>
              <a:rPr kumimoji="1" lang="pt-BR" sz="1600" b="1" dirty="0" smtClean="0">
                <a:latin typeface="Tahoma" pitchFamily="34" charset="0"/>
              </a:rPr>
              <a:t>11.773.656,35</a:t>
            </a:r>
            <a:endParaRPr kumimoji="1" lang="pt-BR" sz="1600" b="1" dirty="0">
              <a:latin typeface="Tahoma" pitchFamily="34" charset="0"/>
            </a:endParaRP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2857500" y="2357430"/>
            <a:ext cx="1785938" cy="143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768" tIns="41884" rIns="83768" bIns="41884">
            <a:spAutoFit/>
          </a:bodyPr>
          <a:lstStyle/>
          <a:p>
            <a:pPr defTabSz="838200">
              <a:lnSpc>
                <a:spcPct val="150000"/>
              </a:lnSpc>
              <a:spcBef>
                <a:spcPct val="50000"/>
              </a:spcBef>
            </a:pPr>
            <a:r>
              <a:rPr kumimoji="1" lang="pt-BR" sz="1600" b="1" dirty="0" smtClean="0">
                <a:latin typeface="Tahoma" pitchFamily="34" charset="0"/>
              </a:rPr>
              <a:t>  </a:t>
            </a:r>
          </a:p>
          <a:p>
            <a:pPr defTabSz="838200">
              <a:lnSpc>
                <a:spcPct val="150000"/>
              </a:lnSpc>
              <a:spcBef>
                <a:spcPct val="50000"/>
              </a:spcBef>
            </a:pPr>
            <a:r>
              <a:rPr kumimoji="1" lang="pt-BR" sz="1600" b="1" dirty="0" smtClean="0">
                <a:latin typeface="Tahoma" pitchFamily="34" charset="0"/>
              </a:rPr>
              <a:t>  3.019.294,79</a:t>
            </a:r>
          </a:p>
          <a:p>
            <a:pPr defTabSz="838200">
              <a:lnSpc>
                <a:spcPct val="150000"/>
              </a:lnSpc>
              <a:spcBef>
                <a:spcPct val="50000"/>
              </a:spcBef>
            </a:pPr>
            <a:r>
              <a:rPr kumimoji="1" lang="pt-BR" sz="1600" b="1" dirty="0" smtClean="0">
                <a:latin typeface="Tahoma" pitchFamily="34" charset="0"/>
              </a:rPr>
              <a:t>          25,64%</a:t>
            </a:r>
            <a:endParaRPr kumimoji="1" lang="pt-BR" sz="1600" b="1" dirty="0">
              <a:latin typeface="Tahoma" pitchFamily="34" charset="0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357688" y="3286124"/>
            <a:ext cx="1928824" cy="143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768" tIns="41884" rIns="83768" bIns="41884">
            <a:spAutoFit/>
          </a:bodyPr>
          <a:lstStyle/>
          <a:p>
            <a:pPr algn="just" defTabSz="838200">
              <a:lnSpc>
                <a:spcPct val="150000"/>
              </a:lnSpc>
              <a:spcBef>
                <a:spcPct val="50000"/>
              </a:spcBef>
            </a:pPr>
            <a:r>
              <a:rPr kumimoji="1" lang="pt-BR" sz="1600" b="1" dirty="0" smtClean="0">
                <a:latin typeface="Tahoma" pitchFamily="34" charset="0"/>
              </a:rPr>
              <a:t>     </a:t>
            </a:r>
          </a:p>
          <a:p>
            <a:pPr algn="just" defTabSz="838200">
              <a:lnSpc>
                <a:spcPct val="150000"/>
              </a:lnSpc>
              <a:spcBef>
                <a:spcPct val="50000"/>
              </a:spcBef>
            </a:pPr>
            <a:r>
              <a:rPr kumimoji="1" lang="pt-BR" sz="1600" b="1" dirty="0" smtClean="0">
                <a:latin typeface="Tahoma" pitchFamily="34" charset="0"/>
              </a:rPr>
              <a:t>     2.328.177,04</a:t>
            </a:r>
          </a:p>
          <a:p>
            <a:pPr algn="just" defTabSz="838200">
              <a:lnSpc>
                <a:spcPct val="150000"/>
              </a:lnSpc>
              <a:spcBef>
                <a:spcPct val="50000"/>
              </a:spcBef>
            </a:pPr>
            <a:r>
              <a:rPr kumimoji="1" lang="pt-BR" sz="1600" b="1" dirty="0" smtClean="0">
                <a:latin typeface="Tahoma" pitchFamily="34" charset="0"/>
              </a:rPr>
              <a:t>               19,77%                           </a:t>
            </a:r>
            <a:endParaRPr kumimoji="1" lang="pt-BR" sz="1600" b="1" dirty="0">
              <a:latin typeface="Tahoma" pitchFamily="34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2644775" y="5949950"/>
            <a:ext cx="1062038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768" tIns="41884" rIns="83768" bIns="41884">
            <a:spAutoFit/>
          </a:bodyPr>
          <a:lstStyle/>
          <a:p>
            <a:pPr defTabSz="838200">
              <a:spcBef>
                <a:spcPct val="50000"/>
              </a:spcBef>
            </a:pPr>
            <a:endParaRPr kumimoji="1" lang="pt-BR" sz="22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/>
        </p:nvGraphicFramePr>
        <p:xfrm>
          <a:off x="642910" y="500042"/>
          <a:ext cx="8229600" cy="5649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DSCN4434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146424"/>
            <a:ext cx="9144000" cy="6711575"/>
          </a:xfrm>
        </p:spPr>
      </p:pic>
      <p:sp>
        <p:nvSpPr>
          <p:cNvPr id="4" name="CaixaDeTexto 3"/>
          <p:cNvSpPr txBox="1"/>
          <p:nvPr/>
        </p:nvSpPr>
        <p:spPr>
          <a:xfrm>
            <a:off x="1857356" y="285728"/>
            <a:ext cx="458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Capela Mortuária</a:t>
            </a:r>
            <a:endParaRPr lang="pt-BR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79388" y="119063"/>
            <a:ext cx="8785225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Tahoma" pitchFamily="34" charset="0"/>
              </a:rPr>
              <a:t>DEMONSTRAÇÃO DO CUMPRIMENTO DAS METAS FISCAIS </a:t>
            </a:r>
            <a:br>
              <a:rPr lang="pt-BR" sz="2000" b="1" dirty="0">
                <a:solidFill>
                  <a:schemeClr val="bg1"/>
                </a:solidFill>
                <a:latin typeface="Tahoma" pitchFamily="34" charset="0"/>
              </a:rPr>
            </a:br>
            <a:r>
              <a:rPr lang="pt-BR" sz="2400" b="1" dirty="0">
                <a:solidFill>
                  <a:schemeClr val="bg1"/>
                </a:solidFill>
                <a:latin typeface="Tahoma" pitchFamily="34" charset="0"/>
              </a:rPr>
              <a:t>JANEIRO A </a:t>
            </a:r>
            <a:r>
              <a:rPr lang="pt-BR" sz="2400" b="1" dirty="0" smtClean="0">
                <a:solidFill>
                  <a:schemeClr val="bg1"/>
                </a:solidFill>
                <a:latin typeface="Tahoma" pitchFamily="34" charset="0"/>
              </a:rPr>
              <a:t>AGOSTO </a:t>
            </a:r>
            <a:r>
              <a:rPr lang="pt-BR" sz="2400" b="1" dirty="0">
                <a:solidFill>
                  <a:schemeClr val="bg1"/>
                </a:solidFill>
                <a:latin typeface="Tahoma" pitchFamily="34" charset="0"/>
              </a:rPr>
              <a:t>DE </a:t>
            </a:r>
            <a:r>
              <a:rPr lang="pt-BR" sz="2400" b="1" dirty="0" smtClean="0">
                <a:solidFill>
                  <a:schemeClr val="bg1"/>
                </a:solidFill>
                <a:latin typeface="Tahoma" pitchFamily="34" charset="0"/>
              </a:rPr>
              <a:t>2013</a:t>
            </a:r>
            <a:r>
              <a:rPr lang="pt-BR" sz="2400" b="1" dirty="0">
                <a:solidFill>
                  <a:schemeClr val="bg1"/>
                </a:solidFill>
                <a:latin typeface="Tahoma" pitchFamily="34" charset="0"/>
              </a:rPr>
              <a:t/>
            </a:r>
            <a:br>
              <a:rPr lang="pt-BR" sz="2400" b="1" dirty="0">
                <a:solidFill>
                  <a:schemeClr val="bg1"/>
                </a:solidFill>
                <a:latin typeface="Tahoma" pitchFamily="34" charset="0"/>
              </a:rPr>
            </a:br>
            <a:endParaRPr lang="pt-BR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643063" y="1214438"/>
            <a:ext cx="5429250" cy="2169825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t-BR" sz="3000" b="1" dirty="0">
                <a:solidFill>
                  <a:srgbClr val="3333FF"/>
                </a:solidFill>
                <a:latin typeface="Tahoma" pitchFamily="34" charset="0"/>
              </a:rPr>
              <a:t>PREVISÃO ORÇAMENTÁRIA ANUAL</a:t>
            </a:r>
            <a:r>
              <a:rPr kumimoji="1" lang="pt-BR" sz="3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kumimoji="1" lang="pt-BR" sz="3000" b="1" dirty="0" smtClean="0">
                <a:solidFill>
                  <a:srgbClr val="3333FF"/>
                </a:solidFill>
                <a:latin typeface="Tahoma" pitchFamily="34" charset="0"/>
              </a:rPr>
              <a:t>2013</a:t>
            </a:r>
            <a:endParaRPr kumimoji="1" lang="pt-BR" sz="3000" b="1" dirty="0">
              <a:solidFill>
                <a:srgbClr val="3333FF"/>
              </a:solidFill>
              <a:latin typeface="Tahoma" pitchFamily="34" charset="0"/>
            </a:endParaRPr>
          </a:p>
          <a:p>
            <a:pPr algn="ctr">
              <a:spcBef>
                <a:spcPct val="50000"/>
              </a:spcBef>
            </a:pPr>
            <a:r>
              <a:rPr kumimoji="1" lang="pt-BR" sz="3000" b="1" dirty="0" smtClean="0">
                <a:solidFill>
                  <a:srgbClr val="3333FF"/>
                </a:solidFill>
                <a:latin typeface="Tahoma" pitchFamily="34" charset="0"/>
              </a:rPr>
              <a:t>21.735.031,70</a:t>
            </a:r>
            <a:endParaRPr kumimoji="1" lang="pt-BR" sz="3000" b="1" dirty="0">
              <a:solidFill>
                <a:srgbClr val="3333FF"/>
              </a:solidFill>
              <a:latin typeface="Tahoma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928938" y="3571875"/>
            <a:ext cx="3182937" cy="1015663"/>
          </a:xfrm>
          <a:prstGeom prst="rect">
            <a:avLst/>
          </a:prstGeom>
          <a:gradFill rotWithShape="1">
            <a:gsLst>
              <a:gs pos="0">
                <a:srgbClr val="B7E7C2"/>
              </a:gs>
              <a:gs pos="100000">
                <a:srgbClr val="556B5A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t-BR" sz="2400" b="1" dirty="0">
                <a:latin typeface="Tahoma" pitchFamily="34" charset="0"/>
              </a:rPr>
              <a:t>ARRECADAÇÃO </a:t>
            </a:r>
          </a:p>
          <a:p>
            <a:pPr algn="ctr">
              <a:spcBef>
                <a:spcPct val="50000"/>
              </a:spcBef>
            </a:pPr>
            <a:r>
              <a:rPr kumimoji="1" lang="pt-BR" sz="2400" b="1" dirty="0">
                <a:latin typeface="Tahoma" pitchFamily="34" charset="0"/>
              </a:rPr>
              <a:t> </a:t>
            </a:r>
            <a:r>
              <a:rPr kumimoji="1" lang="pt-BR" sz="2400" b="1" dirty="0" smtClean="0">
                <a:latin typeface="Tahoma" pitchFamily="34" charset="0"/>
              </a:rPr>
              <a:t>14.064.685,67</a:t>
            </a:r>
            <a:endParaRPr kumimoji="1" lang="pt-BR" sz="2400" b="1" dirty="0">
              <a:latin typeface="Tahoma" pitchFamily="34" charset="0"/>
            </a:endParaRP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2928938" y="5214938"/>
            <a:ext cx="3182937" cy="1015663"/>
          </a:xfrm>
          <a:prstGeom prst="rect">
            <a:avLst/>
          </a:prstGeom>
          <a:gradFill rotWithShape="1">
            <a:gsLst>
              <a:gs pos="0">
                <a:srgbClr val="B7E7C2"/>
              </a:gs>
              <a:gs pos="100000">
                <a:srgbClr val="556B5A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pt-BR" sz="2400" b="1" dirty="0">
                <a:solidFill>
                  <a:schemeClr val="tx2"/>
                </a:solidFill>
                <a:latin typeface="Tahoma" pitchFamily="34" charset="0"/>
              </a:rPr>
              <a:t>DESPESAS</a:t>
            </a:r>
          </a:p>
          <a:p>
            <a:pPr algn="ctr"/>
            <a:r>
              <a:rPr kumimoji="1" lang="pt-BR" sz="2400" b="1" dirty="0" smtClean="0">
                <a:solidFill>
                  <a:schemeClr val="tx2"/>
                </a:solidFill>
                <a:latin typeface="Tahoma" pitchFamily="34" charset="0"/>
              </a:rPr>
              <a:t>13.639.730,72</a:t>
            </a:r>
            <a:endParaRPr kumimoji="1" lang="pt-BR" sz="2400" b="1" dirty="0">
              <a:solidFill>
                <a:schemeClr val="tx2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DSCN4433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14312"/>
            <a:ext cx="9144000" cy="6872311"/>
          </a:xfrm>
        </p:spPr>
      </p:pic>
      <p:sp>
        <p:nvSpPr>
          <p:cNvPr id="5" name="CaixaDeTexto 4"/>
          <p:cNvSpPr txBox="1"/>
          <p:nvPr/>
        </p:nvSpPr>
        <p:spPr>
          <a:xfrm>
            <a:off x="2500298" y="0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</a:rPr>
              <a:t>Capela Mortuária</a:t>
            </a:r>
            <a:endParaRPr lang="pt-B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DSCN6485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285853" y="-38123"/>
            <a:ext cx="6858048" cy="6038891"/>
          </a:xfrm>
        </p:spPr>
      </p:pic>
      <p:sp>
        <p:nvSpPr>
          <p:cNvPr id="4" name="CaixaDeTexto 3"/>
          <p:cNvSpPr txBox="1"/>
          <p:nvPr/>
        </p:nvSpPr>
        <p:spPr>
          <a:xfrm>
            <a:off x="2071670" y="-571528"/>
            <a:ext cx="450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Galeria Pluvial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DSCN6849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29521"/>
            <a:ext cx="9075554" cy="6828479"/>
          </a:xfrm>
        </p:spPr>
      </p:pic>
      <p:sp>
        <p:nvSpPr>
          <p:cNvPr id="4" name="CaixaDeTexto 3"/>
          <p:cNvSpPr txBox="1"/>
          <p:nvPr/>
        </p:nvSpPr>
        <p:spPr>
          <a:xfrm>
            <a:off x="2000232" y="-584775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</a:rPr>
              <a:t>Galerias Pluviais</a:t>
            </a:r>
            <a:endParaRPr lang="pt-BR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DSCN5426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112584" y="0"/>
            <a:ext cx="9256584" cy="6858000"/>
          </a:xfrm>
        </p:spPr>
      </p:pic>
      <p:sp>
        <p:nvSpPr>
          <p:cNvPr id="4" name="CaixaDeTexto 3"/>
          <p:cNvSpPr txBox="1"/>
          <p:nvPr/>
        </p:nvSpPr>
        <p:spPr>
          <a:xfrm>
            <a:off x="500034" y="285728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Pólo de Saúde</a:t>
            </a:r>
            <a:endParaRPr lang="pt-BR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DSCN0182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929718" cy="6643710"/>
          </a:xfrm>
        </p:spPr>
      </p:pic>
      <p:sp>
        <p:nvSpPr>
          <p:cNvPr id="4" name="CaixaDeTexto 3"/>
          <p:cNvSpPr txBox="1"/>
          <p:nvPr/>
        </p:nvSpPr>
        <p:spPr>
          <a:xfrm>
            <a:off x="285720" y="285728"/>
            <a:ext cx="9358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Pavimentação </a:t>
            </a:r>
            <a:r>
              <a:rPr lang="pt-BR" sz="3200" b="1" dirty="0" err="1" smtClean="0">
                <a:solidFill>
                  <a:srgbClr val="FFFF00"/>
                </a:solidFill>
              </a:rPr>
              <a:t>Asfáltica</a:t>
            </a:r>
            <a:r>
              <a:rPr lang="pt-BR" sz="3200" b="1" dirty="0" smtClean="0">
                <a:solidFill>
                  <a:srgbClr val="FFFF00"/>
                </a:solidFill>
              </a:rPr>
              <a:t> R. Guilherme </a:t>
            </a:r>
            <a:r>
              <a:rPr lang="pt-BR" sz="3200" b="1" dirty="0" err="1" smtClean="0">
                <a:solidFill>
                  <a:srgbClr val="FFFF00"/>
                </a:solidFill>
              </a:rPr>
              <a:t>Pazian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SCN6730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8929718" cy="6643710"/>
          </a:xfrm>
        </p:spPr>
      </p:pic>
      <p:sp>
        <p:nvSpPr>
          <p:cNvPr id="6" name="CaixaDeTexto 5"/>
          <p:cNvSpPr txBox="1"/>
          <p:nvPr/>
        </p:nvSpPr>
        <p:spPr>
          <a:xfrm>
            <a:off x="857224" y="714356"/>
            <a:ext cx="6929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</a:rPr>
              <a:t>Unidade Básica de Saúde</a:t>
            </a:r>
            <a:endParaRPr lang="pt-BR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DSCN6492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4" name="CaixaDeTexto 3"/>
          <p:cNvSpPr txBox="1"/>
          <p:nvPr/>
        </p:nvSpPr>
        <p:spPr>
          <a:xfrm>
            <a:off x="2285984" y="285728"/>
            <a:ext cx="5189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FF00"/>
                </a:solidFill>
              </a:rPr>
              <a:t>Casas Populares</a:t>
            </a:r>
            <a:endParaRPr lang="pt-BR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02" name="Picture 2" descr="Exiba Onibus_Escolar_1.jpg na apresentação de slid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70_459628-104820-chevrolet-montana-branco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682212"/>
            <a:ext cx="9144000" cy="6175788"/>
          </a:xfrm>
        </p:spPr>
      </p:pic>
      <p:sp>
        <p:nvSpPr>
          <p:cNvPr id="4" name="CaixaDeTexto 3"/>
          <p:cNvSpPr txBox="1"/>
          <p:nvPr/>
        </p:nvSpPr>
        <p:spPr>
          <a:xfrm>
            <a:off x="1571604" y="0"/>
            <a:ext cx="614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Veículo para o Meio Ambiente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2226" name="Picture 2" descr="Exiba DSCN5657.jpg na apresentação de slid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457200" y="142875"/>
            <a:ext cx="8058150" cy="42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7462" tIns="28731" rIns="57462" bIns="28731" anchor="ctr"/>
          <a:lstStyle/>
          <a:p>
            <a:pPr algn="ctr" eaLnBrk="0" hangingPunct="0"/>
            <a:r>
              <a:rPr lang="pt-BR" sz="2500" b="1" u="sng">
                <a:solidFill>
                  <a:schemeClr val="bg1"/>
                </a:solidFill>
                <a:latin typeface="Tahoma" pitchFamily="34" charset="0"/>
              </a:rPr>
              <a:t>RECEITAS CORRENTES </a:t>
            </a:r>
          </a:p>
        </p:txBody>
      </p:sp>
      <p:sp>
        <p:nvSpPr>
          <p:cNvPr id="717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71500" y="785795"/>
            <a:ext cx="8072438" cy="5857915"/>
          </a:xfrm>
        </p:spPr>
        <p:txBody>
          <a:bodyPr/>
          <a:lstStyle/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IPTU	                    77.497,60</a:t>
            </a:r>
            <a:r>
              <a:rPr lang="pt-BR" sz="2200" b="1" u="sng" dirty="0" smtClean="0">
                <a:solidFill>
                  <a:schemeClr val="bg1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IMPOSTO DE RENDA	                  125.091,86 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ITBI-IMPOSTO S/ TRANSMISSÃO DE BENS    147.764,63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ISSQN	                    60.187,90   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CONTRIBUIÇÃO DE MELHORIAS	                    39.225,71   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PATRIMONIAL (JUROS e ALUGUÉIS)	             16.750,96    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FPM	               3.527.878,74   </a:t>
            </a:r>
            <a:r>
              <a:rPr lang="pt-BR" sz="2200" b="1" u="sng" dirty="0" smtClean="0">
                <a:solidFill>
                  <a:schemeClr val="bg1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ITR	                      1.185,93   </a:t>
            </a:r>
            <a:r>
              <a:rPr lang="pt-BR" sz="2200" b="1" u="sng" dirty="0" smtClean="0">
                <a:solidFill>
                  <a:srgbClr val="FFFF00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ICMS-DESONERAÇÃO	                    52.376,72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ICMS	                5.194.832,79  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IPVA	                   216.952,62    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IPI-EXPORTAÇÃO	                     85.388,15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SANEPAR 1% FATURA                                          3.497,23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MULTAS E JUROS DE TRIBUTOS	                     21.436,27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RESTITUIÇÕES                                                       8.801,95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DÍVIDA ATIVA DE TRIBUTOS	                     20.911,98 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OLEO LUBRIFICANTE USADO                                   60,00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endParaRPr lang="pt-BR" sz="1800" b="1" u="sng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DSCN7453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14310"/>
            <a:ext cx="8858280" cy="642942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DSCN7452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14282" y="200003"/>
            <a:ext cx="8715436" cy="6657997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DSCN7460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53555"/>
            <a:ext cx="9024969" cy="6447279"/>
          </a:xfrm>
        </p:spPr>
      </p:pic>
      <p:sp>
        <p:nvSpPr>
          <p:cNvPr id="4" name="CaixaDeTexto 3"/>
          <p:cNvSpPr txBox="1"/>
          <p:nvPr/>
        </p:nvSpPr>
        <p:spPr>
          <a:xfrm>
            <a:off x="1214414" y="214290"/>
            <a:ext cx="66437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</a:rPr>
              <a:t>Equipamento de Raio X</a:t>
            </a:r>
            <a:endParaRPr lang="pt-BR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1" descr="DSCN116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5929313"/>
            <a:ext cx="91535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IRRIGAÇÃO ESTRADA PATRÍCIO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m 1" descr="DSCN529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525463"/>
            <a:ext cx="8677275" cy="578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CaixaDeTexto 2"/>
          <p:cNvSpPr txBox="1">
            <a:spLocks noChangeArrowheads="1"/>
          </p:cNvSpPr>
          <p:nvPr/>
        </p:nvSpPr>
        <p:spPr bwMode="auto">
          <a:xfrm>
            <a:off x="395288" y="765175"/>
            <a:ext cx="83645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>
                <a:solidFill>
                  <a:srgbClr val="FF0000"/>
                </a:solidFill>
                <a:latin typeface="Arial Black" pitchFamily="34" charset="0"/>
              </a:rPr>
              <a:t>IRRIGAÇÃO SERRA DAS FLORES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8052013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0"/>
            <a:ext cx="49934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</a:rPr>
              <a:t>Melhorias no Bairro </a:t>
            </a:r>
            <a:r>
              <a:rPr lang="pt-BR" sz="3200" b="1" dirty="0" err="1" smtClean="0">
                <a:solidFill>
                  <a:srgbClr val="FF0000"/>
                </a:solidFill>
              </a:rPr>
              <a:t>Gurucaia</a:t>
            </a:r>
            <a:endParaRPr lang="pt-BR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8052013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522208" cy="639165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643042" y="428604"/>
            <a:ext cx="6637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</a:rPr>
              <a:t>Melhorias no Bairro </a:t>
            </a:r>
            <a:r>
              <a:rPr lang="pt-BR" sz="3200" b="1" dirty="0" err="1" smtClean="0">
                <a:solidFill>
                  <a:srgbClr val="FF0000"/>
                </a:solidFill>
              </a:rPr>
              <a:t>Gurucaia</a:t>
            </a:r>
            <a:endParaRPr lang="pt-BR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m 1" descr="DSCN07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 descr="brasao SJ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4071942"/>
            <a:ext cx="2368958" cy="241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1472" y="285728"/>
            <a:ext cx="8115328" cy="5840435"/>
          </a:xfrm>
        </p:spPr>
        <p:txBody>
          <a:bodyPr/>
          <a:lstStyle/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endParaRPr lang="pt-BR" sz="20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SEGURO DE INDENIZAÇÃO DE SINISTRO         55.841,86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INSCRIÇÃO CONCURSO CÂMARA                          100,00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endParaRPr lang="pt-BR" sz="22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ROYALTIES DO PETROLEO                                61.617,78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TAXAS – PODER DE POLÍCIA                             47.351,16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TAXAS – PRESTAÇÃO DE SERVIÇOS                96.587,28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CIDE                                                                            851,42</a:t>
            </a:r>
          </a:p>
          <a:p>
            <a:pPr eaLnBrk="1" hangingPunct="1">
              <a:lnSpc>
                <a:spcPct val="80000"/>
              </a:lnSpc>
              <a:tabLst>
                <a:tab pos="493553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COPEL </a:t>
            </a:r>
            <a:r>
              <a:rPr lang="pt-BR" sz="2000" b="1" u="sng" dirty="0" smtClean="0">
                <a:solidFill>
                  <a:srgbClr val="FFFF00"/>
                </a:solidFill>
              </a:rPr>
              <a:t>(COSIP)                                                            188.581,77</a:t>
            </a:r>
            <a:endParaRPr lang="pt-BR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714375"/>
            <a:ext cx="8215312" cy="592933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tabLst>
                <a:tab pos="4306888" algn="l"/>
              </a:tabLst>
            </a:pPr>
            <a:r>
              <a:rPr lang="pt-BR" sz="2000" b="1" u="sng" dirty="0" smtClean="0">
                <a:solidFill>
                  <a:srgbClr val="FFFF00"/>
                </a:solidFill>
              </a:rPr>
              <a:t> </a:t>
            </a:r>
            <a:r>
              <a:rPr lang="pt-BR" sz="2000" b="1" u="sng" dirty="0" smtClean="0">
                <a:solidFill>
                  <a:schemeClr val="bg1"/>
                </a:solidFill>
              </a:rPr>
              <a:t>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SALÁRIO EDUCAÇÃO                                         106.737,17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ALIMENTAÇÃO ESCOLAR                                    39.267,32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TRANSPORTE ESCOLAR FEDERAL                    26.514,43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TRANSPORTE ESCOLAR ESTADUAL	               34.525,34                  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FUNDEB	                          1.143.812,91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AQUISIÇÃO DE ÔNIBUS ESCOLARES               727.732,20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JUROS                                                                       4.659,47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ATENÇÃO BASICA EM SAUDE                           490.752,30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ATENÇÃO MÉDIA E ALTA COMPLEXIDADE     473.666,83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VIGILÂNCIA EM SAÚDE                                         27.925,93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CONVÊNIO ESPERANÇA NOVA	                           30.000,00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CONVÊNIO UNIÃO </a:t>
            </a:r>
            <a:r>
              <a:rPr lang="pt-BR" sz="2200" b="1" u="sng" dirty="0" err="1" smtClean="0">
                <a:solidFill>
                  <a:schemeClr val="bg1"/>
                </a:solidFill>
              </a:rPr>
              <a:t>UBS-Unid</a:t>
            </a:r>
            <a:r>
              <a:rPr lang="pt-BR" sz="2200" b="1" u="sng" dirty="0" smtClean="0">
                <a:solidFill>
                  <a:schemeClr val="bg1"/>
                </a:solidFill>
              </a:rPr>
              <a:t>, Básica Saúde     131.193,20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CONVÊNIO UNIÃO POLO DE SAÚDE                 109.192,03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PROGRAMA VIGILÂNCIA EM SAÚDE                  68.408,91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JUROS                                                                          980,93</a:t>
            </a: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107950" y="122238"/>
            <a:ext cx="91440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200" b="1" dirty="0">
                <a:solidFill>
                  <a:schemeClr val="bg1"/>
                </a:solidFill>
                <a:latin typeface="Tahoma" pitchFamily="34" charset="0"/>
              </a:rPr>
              <a:t>RECEITAS DE CONVÊNIOS, PROGRAMAS E AUXÍLIOS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357188"/>
            <a:ext cx="8715435" cy="65008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err="1" smtClean="0">
                <a:solidFill>
                  <a:schemeClr val="bg1"/>
                </a:solidFill>
              </a:rPr>
              <a:t>IGD-Índice</a:t>
            </a:r>
            <a:r>
              <a:rPr lang="pt-BR" sz="2200" b="1" u="sng" dirty="0" smtClean="0">
                <a:solidFill>
                  <a:schemeClr val="bg1"/>
                </a:solidFill>
              </a:rPr>
              <a:t> de Gestão Descentralizada(bolsa </a:t>
            </a:r>
            <a:r>
              <a:rPr lang="pt-BR" sz="2200" b="1" u="sng" dirty="0" err="1" smtClean="0">
                <a:solidFill>
                  <a:schemeClr val="bg1"/>
                </a:solidFill>
              </a:rPr>
              <a:t>fam</a:t>
            </a:r>
            <a:r>
              <a:rPr lang="pt-BR" sz="2200" b="1" u="sng" dirty="0" smtClean="0">
                <a:solidFill>
                  <a:schemeClr val="bg1"/>
                </a:solidFill>
              </a:rPr>
              <a:t>)      8.869,48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err="1" smtClean="0">
                <a:solidFill>
                  <a:srgbClr val="FFFF00"/>
                </a:solidFill>
              </a:rPr>
              <a:t>IGD-ìndice</a:t>
            </a:r>
            <a:r>
              <a:rPr lang="pt-BR" sz="2200" b="1" u="sng" dirty="0" smtClean="0">
                <a:solidFill>
                  <a:srgbClr val="FFFF00"/>
                </a:solidFill>
              </a:rPr>
              <a:t> de Gestão Descentralizada(SUAS)           12.076,04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PAIF – Piso Básico Fixo	                                     31.569,30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Piso Básico Variável                                                       7.038,47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endParaRPr lang="pt-BR" sz="22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CONV. ESTADO PAVIMENTAÇÃO ASFÁLTICA           5.794,27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IMPLANTAÇÃO DE SIST. SEG. TRÂNSITO                 27.452,59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CONV. UNIÃO MELHORIAS HABITACIONAIS           193.484,51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CONV. UNIÃO SIST. IRRIGAÇÃO PATRICIO               85.814,07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CONV. UNIÃO PORTAL TURÍSTICO                            10.514,93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CONV. UNIÃO GALERIA E PAVIMENTAÇÃO              80.759,29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CONV. ESTADO EQUIP. AGRICULTURA FAMILIAR  20.170,25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CONV. ESTADO CAFÉ ARENITO                                 10.740,00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CONV. ESTADO LEITE ARENITO                                 89.500,00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CONV. ESTADO FEAS EMERGENCIAL                         8.400,00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Juros                                                                                 1.731,79</a:t>
            </a: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endParaRPr lang="pt-BR" sz="22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4306888" algn="l"/>
              </a:tabLst>
            </a:pPr>
            <a:r>
              <a:rPr lang="pt-BR" sz="2200" b="1" u="sng" dirty="0" smtClean="0">
                <a:solidFill>
                  <a:srgbClr val="3333FF"/>
                </a:solidFill>
              </a:rPr>
              <a:t>TOTAL                                                                      14.064.685,67                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4306888" algn="l"/>
              </a:tabLst>
            </a:pPr>
            <a:endParaRPr lang="pt-BR" sz="2000" dirty="0" smtClean="0"/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4306888" algn="l"/>
              </a:tabLst>
            </a:pPr>
            <a:endParaRPr lang="pt-BR" sz="2000" b="1" u="sng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68313" y="44450"/>
            <a:ext cx="82804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7462" tIns="28731" rIns="57462" bIns="28731" anchor="ctr"/>
          <a:lstStyle/>
          <a:p>
            <a:pPr eaLnBrk="0" hangingPunct="0"/>
            <a:r>
              <a:rPr lang="pt-BR" sz="2000" dirty="0">
                <a:solidFill>
                  <a:srgbClr val="0000FF"/>
                </a:solidFill>
                <a:latin typeface="Times New Roman" pitchFamily="18" charset="0"/>
              </a:rPr>
              <a:t>	</a:t>
            </a:r>
            <a:r>
              <a:rPr lang="pt-BR" sz="2500" b="1" u="sng" dirty="0">
                <a:solidFill>
                  <a:srgbClr val="FFFF00"/>
                </a:solidFill>
                <a:latin typeface="Tahoma" pitchFamily="34" charset="0"/>
              </a:rPr>
              <a:t>RESUMO DA DESPESA POR CATEGORIA</a:t>
            </a:r>
          </a:p>
          <a:p>
            <a:pPr algn="ctr" eaLnBrk="0" hangingPunct="0"/>
            <a:r>
              <a:rPr lang="pt-BR" sz="2500" b="1" u="sng" dirty="0">
                <a:solidFill>
                  <a:srgbClr val="FFFF00"/>
                </a:solidFill>
                <a:latin typeface="Tahoma" pitchFamily="34" charset="0"/>
              </a:rPr>
              <a:t> </a:t>
            </a:r>
            <a:endParaRPr lang="pt-BR" sz="2500" u="sng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735013" y="785794"/>
            <a:ext cx="8229600" cy="6072206"/>
          </a:xfrm>
        </p:spPr>
        <p:txBody>
          <a:bodyPr/>
          <a:lstStyle/>
          <a:p>
            <a:pPr eaLnBrk="1" hangingPunct="1">
              <a:tabLst>
                <a:tab pos="5827713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FOLHA DE PAGAMENTO E ENCARGOS	    5.300.603,61</a:t>
            </a:r>
          </a:p>
          <a:p>
            <a:pPr eaLnBrk="1" hangingPunct="1">
              <a:tabLst>
                <a:tab pos="5827713" algn="l"/>
              </a:tabLst>
            </a:pPr>
            <a:endParaRPr lang="pt-BR" sz="2200" b="1" u="sng" dirty="0" smtClean="0">
              <a:solidFill>
                <a:schemeClr val="bg1"/>
              </a:solidFill>
            </a:endParaRPr>
          </a:p>
          <a:p>
            <a:pPr eaLnBrk="1" hangingPunct="1">
              <a:tabLst>
                <a:tab pos="5827713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JUROS E ENCARGOS DA DÍVIDA	         72.547,79</a:t>
            </a:r>
          </a:p>
          <a:p>
            <a:pPr eaLnBrk="1" hangingPunct="1">
              <a:tabLst>
                <a:tab pos="5827713" algn="l"/>
              </a:tabLst>
            </a:pPr>
            <a:endParaRPr lang="pt-BR" sz="2200" b="1" u="sng" dirty="0" smtClean="0">
              <a:solidFill>
                <a:srgbClr val="FFFF00"/>
              </a:solidFill>
            </a:endParaRPr>
          </a:p>
          <a:p>
            <a:pPr eaLnBrk="1" hangingPunct="1">
              <a:tabLst>
                <a:tab pos="5827713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DEMAIS DESPESAS DE MANUTENÇÃO	    5.952.810,39   </a:t>
            </a:r>
          </a:p>
          <a:p>
            <a:pPr eaLnBrk="1" hangingPunct="1">
              <a:tabLst>
                <a:tab pos="5827713" algn="l"/>
              </a:tabLst>
            </a:pPr>
            <a:endParaRPr lang="pt-BR" sz="2200" b="1" u="sng" dirty="0" smtClean="0">
              <a:solidFill>
                <a:schemeClr val="bg1"/>
              </a:solidFill>
            </a:endParaRPr>
          </a:p>
          <a:p>
            <a:pPr eaLnBrk="1" hangingPunct="1">
              <a:tabLst>
                <a:tab pos="5827713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INVESTIMENTOS – Obras e </a:t>
            </a:r>
            <a:r>
              <a:rPr lang="pt-BR" sz="2200" b="1" u="sng" dirty="0" err="1" smtClean="0">
                <a:solidFill>
                  <a:srgbClr val="FFFF00"/>
                </a:solidFill>
              </a:rPr>
              <a:t>Equip</a:t>
            </a:r>
            <a:r>
              <a:rPr lang="pt-BR" sz="2200" b="1" u="sng" dirty="0" smtClean="0">
                <a:solidFill>
                  <a:srgbClr val="FFFF00"/>
                </a:solidFill>
              </a:rPr>
              <a:t>.	    1.694.532,15  </a:t>
            </a:r>
          </a:p>
          <a:p>
            <a:pPr eaLnBrk="1" hangingPunct="1">
              <a:tabLst>
                <a:tab pos="5827713" algn="l"/>
              </a:tabLst>
            </a:pPr>
            <a:endParaRPr lang="pt-BR" sz="2200" b="1" u="sng" dirty="0" smtClean="0">
              <a:solidFill>
                <a:schemeClr val="bg1"/>
              </a:solidFill>
            </a:endParaRPr>
          </a:p>
          <a:p>
            <a:pPr eaLnBrk="1" hangingPunct="1">
              <a:tabLst>
                <a:tab pos="5827713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AMORTIZAÇÃO DA DÍVIDA	       106.029,24</a:t>
            </a:r>
          </a:p>
          <a:p>
            <a:pPr eaLnBrk="1" hangingPunct="1">
              <a:tabLst>
                <a:tab pos="5827713" algn="l"/>
              </a:tabLst>
            </a:pPr>
            <a:endParaRPr lang="pt-BR" sz="2200" b="1" u="sng" dirty="0" smtClean="0">
              <a:solidFill>
                <a:schemeClr val="bg1"/>
              </a:solidFill>
            </a:endParaRPr>
          </a:p>
          <a:p>
            <a:pPr eaLnBrk="1" hangingPunct="1">
              <a:tabLst>
                <a:tab pos="5827713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TRANSFERÊNCIA CÂMARA	       436.000,00</a:t>
            </a:r>
          </a:p>
          <a:p>
            <a:pPr eaLnBrk="1" hangingPunct="1">
              <a:tabLst>
                <a:tab pos="5827713" algn="l"/>
              </a:tabLst>
            </a:pPr>
            <a:endParaRPr lang="pt-BR" sz="2200" b="1" u="sng" dirty="0" smtClean="0">
              <a:solidFill>
                <a:schemeClr val="bg1"/>
              </a:solidFill>
            </a:endParaRPr>
          </a:p>
          <a:p>
            <a:pPr eaLnBrk="1" hangingPunct="1">
              <a:tabLst>
                <a:tab pos="5827713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TRANSFERÊNCIA AO SERVIPREV (</a:t>
            </a:r>
            <a:r>
              <a:rPr lang="pt-BR" sz="2200" b="1" u="sng" dirty="0" err="1" smtClean="0">
                <a:solidFill>
                  <a:schemeClr val="bg1"/>
                </a:solidFill>
              </a:rPr>
              <a:t>tx</a:t>
            </a:r>
            <a:r>
              <a:rPr lang="pt-BR" sz="2200" b="1" u="sng" dirty="0" smtClean="0">
                <a:solidFill>
                  <a:schemeClr val="bg1"/>
                </a:solidFill>
              </a:rPr>
              <a:t> Ad.)	  77.207,54</a:t>
            </a:r>
          </a:p>
          <a:p>
            <a:pPr eaLnBrk="1" hangingPunct="1">
              <a:tabLst>
                <a:tab pos="5827713" algn="l"/>
              </a:tabLst>
            </a:pPr>
            <a:endParaRPr lang="pt-BR" sz="2200" b="1" u="sng" dirty="0" smtClean="0">
              <a:solidFill>
                <a:schemeClr val="bg1"/>
              </a:solidFill>
            </a:endParaRPr>
          </a:p>
          <a:p>
            <a:pPr eaLnBrk="1" hangingPunct="1">
              <a:tabLst>
                <a:tab pos="5827713" algn="l"/>
              </a:tabLst>
            </a:pPr>
            <a:r>
              <a:rPr lang="pt-BR" sz="2200" b="1" u="sng" dirty="0" smtClean="0">
                <a:solidFill>
                  <a:srgbClr val="3333FF"/>
                </a:solidFill>
              </a:rPr>
              <a:t>TOTAL	   13.639.730,72</a:t>
            </a:r>
            <a:r>
              <a:rPr lang="pt-BR" sz="2200" dirty="0" smtClean="0">
                <a:solidFill>
                  <a:srgbClr val="3333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57166"/>
            <a:ext cx="9144000" cy="7072334"/>
          </a:xfrm>
        </p:spPr>
        <p:txBody>
          <a:bodyPr/>
          <a:lstStyle/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Subvenções Sociais (</a:t>
            </a:r>
            <a:r>
              <a:rPr lang="pt-BR" sz="2200" b="1" u="sng" dirty="0" err="1" smtClean="0">
                <a:solidFill>
                  <a:schemeClr val="bg1"/>
                </a:solidFill>
              </a:rPr>
              <a:t>Apae</a:t>
            </a:r>
            <a:r>
              <a:rPr lang="pt-BR" sz="2200" b="1" u="sng" dirty="0" smtClean="0">
                <a:solidFill>
                  <a:schemeClr val="bg1"/>
                </a:solidFill>
              </a:rPr>
              <a:t>/</a:t>
            </a:r>
            <a:r>
              <a:rPr lang="pt-BR" sz="2200" b="1" u="sng" dirty="0" err="1" smtClean="0">
                <a:solidFill>
                  <a:schemeClr val="bg1"/>
                </a:solidFill>
              </a:rPr>
              <a:t>Apmi</a:t>
            </a:r>
            <a:r>
              <a:rPr lang="pt-BR" sz="2200" b="1" u="sng" dirty="0" smtClean="0">
                <a:solidFill>
                  <a:schemeClr val="bg1"/>
                </a:solidFill>
              </a:rPr>
              <a:t>/</a:t>
            </a:r>
            <a:r>
              <a:rPr lang="pt-BR" sz="2200" b="1" u="sng" dirty="0" err="1" smtClean="0">
                <a:solidFill>
                  <a:schemeClr val="bg1"/>
                </a:solidFill>
              </a:rPr>
              <a:t>Canv</a:t>
            </a:r>
            <a:r>
              <a:rPr lang="pt-BR" sz="2200" b="1" u="sng" dirty="0" smtClean="0">
                <a:solidFill>
                  <a:schemeClr val="bg1"/>
                </a:solidFill>
              </a:rPr>
              <a:t>/Asilo/</a:t>
            </a:r>
            <a:r>
              <a:rPr lang="pt-BR" sz="2200" b="1" u="sng" dirty="0" err="1" smtClean="0">
                <a:solidFill>
                  <a:schemeClr val="bg1"/>
                </a:solidFill>
              </a:rPr>
              <a:t>Univer</a:t>
            </a:r>
            <a:r>
              <a:rPr lang="pt-BR" sz="2200" b="1" u="sng" dirty="0" smtClean="0">
                <a:solidFill>
                  <a:schemeClr val="bg1"/>
                </a:solidFill>
              </a:rPr>
              <a:t>)  208.589,01 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Contribuições (</a:t>
            </a:r>
            <a:r>
              <a:rPr lang="pt-BR" sz="2200" b="1" u="sng" dirty="0" err="1" smtClean="0">
                <a:solidFill>
                  <a:srgbClr val="FFFF00"/>
                </a:solidFill>
              </a:rPr>
              <a:t>Amerios</a:t>
            </a:r>
            <a:r>
              <a:rPr lang="pt-BR" sz="2200" b="1" u="sng" dirty="0" smtClean="0">
                <a:solidFill>
                  <a:srgbClr val="FFFF00"/>
                </a:solidFill>
              </a:rPr>
              <a:t>, </a:t>
            </a:r>
            <a:r>
              <a:rPr lang="pt-BR" sz="2200" b="1" u="sng" dirty="0" err="1" smtClean="0">
                <a:solidFill>
                  <a:srgbClr val="FFFF00"/>
                </a:solidFill>
              </a:rPr>
              <a:t>Amp</a:t>
            </a:r>
            <a:r>
              <a:rPr lang="pt-BR" sz="2200" b="1" u="sng" dirty="0" smtClean="0">
                <a:solidFill>
                  <a:srgbClr val="FFFF00"/>
                </a:solidFill>
              </a:rPr>
              <a:t>, ) 	               10.370,00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Transferências a consórcios (</a:t>
            </a:r>
            <a:r>
              <a:rPr lang="pt-BR" sz="2200" b="1" u="sng" dirty="0" err="1" smtClean="0">
                <a:solidFill>
                  <a:schemeClr val="bg1"/>
                </a:solidFill>
              </a:rPr>
              <a:t>cisa</a:t>
            </a:r>
            <a:r>
              <a:rPr lang="pt-BR" sz="2200" b="1" u="sng" dirty="0" smtClean="0">
                <a:solidFill>
                  <a:schemeClr val="bg1"/>
                </a:solidFill>
              </a:rPr>
              <a:t> e </a:t>
            </a:r>
            <a:r>
              <a:rPr lang="pt-BR" sz="2200" b="1" u="sng" dirty="0" err="1" smtClean="0">
                <a:solidFill>
                  <a:schemeClr val="bg1"/>
                </a:solidFill>
              </a:rPr>
              <a:t>coripa</a:t>
            </a:r>
            <a:r>
              <a:rPr lang="pt-BR" sz="2200" b="1" u="sng" dirty="0" smtClean="0">
                <a:solidFill>
                  <a:schemeClr val="bg1"/>
                </a:solidFill>
              </a:rPr>
              <a:t>)	             249.452,06   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Diárias	               17.475,05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Materiais de Consumo (</a:t>
            </a:r>
            <a:r>
              <a:rPr lang="pt-BR" sz="2200" b="1" u="sng" dirty="0" err="1" smtClean="0">
                <a:solidFill>
                  <a:schemeClr val="bg1"/>
                </a:solidFill>
              </a:rPr>
              <a:t>medic</a:t>
            </a:r>
            <a:r>
              <a:rPr lang="pt-BR" sz="2200" b="1" u="sng" dirty="0" smtClean="0">
                <a:solidFill>
                  <a:schemeClr val="bg1"/>
                </a:solidFill>
              </a:rPr>
              <a:t>, combust., Peças)     1.705.491,99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Premiações Culturais, </a:t>
            </a:r>
            <a:r>
              <a:rPr lang="pt-BR" sz="2200" b="1" u="sng" dirty="0" err="1" smtClean="0">
                <a:solidFill>
                  <a:srgbClr val="FFFF00"/>
                </a:solidFill>
              </a:rPr>
              <a:t>Artísitica</a:t>
            </a:r>
            <a:r>
              <a:rPr lang="pt-BR" sz="2200" b="1" u="sng" dirty="0" smtClean="0">
                <a:solidFill>
                  <a:srgbClr val="FFFF00"/>
                </a:solidFill>
              </a:rPr>
              <a:t>, Científicas                  11.602,80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Materiais </a:t>
            </a:r>
            <a:r>
              <a:rPr lang="pt-BR" sz="2200" b="1" u="sng" dirty="0" err="1" smtClean="0">
                <a:solidFill>
                  <a:schemeClr val="bg1"/>
                </a:solidFill>
              </a:rPr>
              <a:t>dist</a:t>
            </a:r>
            <a:r>
              <a:rPr lang="pt-BR" sz="2200" b="1" u="sng" dirty="0" smtClean="0">
                <a:solidFill>
                  <a:schemeClr val="bg1"/>
                </a:solidFill>
              </a:rPr>
              <a:t>. Gratuitas(med. óculos. Alimento)         203.193,79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Passagens e despesas com locomoção                         33.103,54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Serviços de consultoria	               22.000,00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Serviços de Terceiros Pessoa Física	             106.901,29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Serviços de Terceiros Pessoa Jurídica	          2.832.333,49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Obrigações  </a:t>
            </a:r>
            <a:r>
              <a:rPr lang="pt-BR" sz="2200" b="1" u="sng" dirty="0" err="1" smtClean="0">
                <a:solidFill>
                  <a:srgbClr val="FFFF00"/>
                </a:solidFill>
              </a:rPr>
              <a:t>contrib</a:t>
            </a:r>
            <a:r>
              <a:rPr lang="pt-BR" sz="2200" b="1" u="sng" dirty="0" smtClean="0">
                <a:solidFill>
                  <a:srgbClr val="FFFF00"/>
                </a:solidFill>
              </a:rPr>
              <a:t>. (</a:t>
            </a:r>
            <a:r>
              <a:rPr lang="pt-BR" sz="2200" b="1" u="sng" dirty="0" err="1" smtClean="0">
                <a:solidFill>
                  <a:srgbClr val="FFFF00"/>
                </a:solidFill>
              </a:rPr>
              <a:t>Pasep</a:t>
            </a:r>
            <a:r>
              <a:rPr lang="pt-BR" sz="2200" b="1" u="sng" dirty="0" smtClean="0">
                <a:solidFill>
                  <a:srgbClr val="FFFF00"/>
                </a:solidFill>
              </a:rPr>
              <a:t>/</a:t>
            </a:r>
            <a:r>
              <a:rPr lang="pt-BR" sz="2200" b="1" u="sng" dirty="0" err="1" smtClean="0">
                <a:solidFill>
                  <a:srgbClr val="FFFF00"/>
                </a:solidFill>
              </a:rPr>
              <a:t>inss</a:t>
            </a:r>
            <a:r>
              <a:rPr lang="pt-BR" sz="2200" b="1" u="sng" dirty="0" smtClean="0">
                <a:solidFill>
                  <a:srgbClr val="FFFF00"/>
                </a:solidFill>
              </a:rPr>
              <a:t> de autônomos)        159.437,56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Auxílios </a:t>
            </a:r>
            <a:r>
              <a:rPr lang="pt-BR" sz="2200" b="1" u="sng" dirty="0" err="1" smtClean="0">
                <a:solidFill>
                  <a:schemeClr val="bg1"/>
                </a:solidFill>
              </a:rPr>
              <a:t>financeiros-Pes</a:t>
            </a:r>
            <a:r>
              <a:rPr lang="pt-BR" sz="2200" b="1" u="sng" dirty="0" smtClean="0">
                <a:solidFill>
                  <a:schemeClr val="bg1"/>
                </a:solidFill>
              </a:rPr>
              <a:t>. Física (subsídios </a:t>
            </a:r>
            <a:r>
              <a:rPr lang="pt-BR" sz="2200" b="1" u="sng" dirty="0" err="1" smtClean="0">
                <a:solidFill>
                  <a:schemeClr val="bg1"/>
                </a:solidFill>
              </a:rPr>
              <a:t>agric</a:t>
            </a:r>
            <a:r>
              <a:rPr lang="pt-BR" sz="2200" b="1" u="sng" dirty="0" smtClean="0">
                <a:solidFill>
                  <a:schemeClr val="bg1"/>
                </a:solidFill>
              </a:rPr>
              <a:t>.)        36.113,12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Repasses p/ Associações e cooperativas municipais   53.897,54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chemeClr val="bg1"/>
                </a:solidFill>
              </a:rPr>
              <a:t>Iluminação pública	                95.481,96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u="sng" dirty="0" smtClean="0">
                <a:solidFill>
                  <a:srgbClr val="FFFF00"/>
                </a:solidFill>
              </a:rPr>
              <a:t>Indenizações e Restituições                                           207.367,19</a:t>
            </a:r>
          </a:p>
          <a:p>
            <a:pPr eaLnBrk="1" hangingPunct="1">
              <a:tabLst>
                <a:tab pos="6367463" algn="l"/>
              </a:tabLst>
            </a:pPr>
            <a:r>
              <a:rPr lang="pt-BR" sz="2200" b="1" dirty="0" smtClean="0">
                <a:solidFill>
                  <a:srgbClr val="3333FF"/>
                </a:solidFill>
              </a:rPr>
              <a:t>Total ............................................................................   5.952.810,39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11188" y="0"/>
            <a:ext cx="80581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7462" tIns="28731" rIns="57462" bIns="28731" anchor="ctr"/>
          <a:lstStyle/>
          <a:p>
            <a:pPr algn="ctr" eaLnBrk="0" hangingPunct="0"/>
            <a:r>
              <a:rPr lang="pt-BR" sz="2500" b="1" u="sng" dirty="0">
                <a:solidFill>
                  <a:schemeClr val="bg1"/>
                </a:solidFill>
                <a:latin typeface="Tahoma" pitchFamily="34" charset="0"/>
              </a:rPr>
              <a:t>DESPESAS DE MANUTENÇÃO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42938"/>
            <a:ext cx="9144000" cy="6786562"/>
          </a:xfrm>
        </p:spPr>
        <p:txBody>
          <a:bodyPr/>
          <a:lstStyle/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rgbClr val="FFFF00"/>
                </a:solidFill>
              </a:rPr>
              <a:t>Capela Mortuária                                                   15.907,36</a:t>
            </a:r>
          </a:p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chemeClr val="bg1"/>
                </a:solidFill>
              </a:rPr>
              <a:t>Pavimentação </a:t>
            </a:r>
            <a:r>
              <a:rPr lang="pt-BR" sz="2400" b="1" u="sng" dirty="0" err="1" smtClean="0">
                <a:solidFill>
                  <a:schemeClr val="bg1"/>
                </a:solidFill>
              </a:rPr>
              <a:t>Asfáltica</a:t>
            </a:r>
            <a:r>
              <a:rPr lang="pt-BR" sz="2400" b="1" u="sng" dirty="0" smtClean="0">
                <a:solidFill>
                  <a:schemeClr val="bg1"/>
                </a:solidFill>
              </a:rPr>
              <a:t> e Galerias Pluviais     188.680,06</a:t>
            </a:r>
          </a:p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rgbClr val="FFFF00"/>
                </a:solidFill>
              </a:rPr>
              <a:t>Pavimentação </a:t>
            </a:r>
            <a:r>
              <a:rPr lang="pt-BR" sz="2400" b="1" u="sng" dirty="0" err="1" smtClean="0">
                <a:solidFill>
                  <a:srgbClr val="FFFF00"/>
                </a:solidFill>
              </a:rPr>
              <a:t>Asfáltica</a:t>
            </a:r>
            <a:r>
              <a:rPr lang="pt-BR" sz="2400" b="1" u="sng" dirty="0" smtClean="0">
                <a:solidFill>
                  <a:srgbClr val="FFFF00"/>
                </a:solidFill>
              </a:rPr>
              <a:t> Estr. São Manoel          12.346,77</a:t>
            </a:r>
          </a:p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chemeClr val="bg1"/>
                </a:solidFill>
              </a:rPr>
              <a:t>Pavimentação </a:t>
            </a:r>
            <a:r>
              <a:rPr lang="pt-BR" sz="2400" b="1" u="sng" dirty="0" err="1" smtClean="0">
                <a:solidFill>
                  <a:schemeClr val="bg1"/>
                </a:solidFill>
              </a:rPr>
              <a:t>Asfáltica</a:t>
            </a:r>
            <a:r>
              <a:rPr lang="pt-BR" sz="2400" b="1" u="sng" dirty="0" smtClean="0">
                <a:solidFill>
                  <a:schemeClr val="bg1"/>
                </a:solidFill>
              </a:rPr>
              <a:t>                                          5.708,79</a:t>
            </a:r>
          </a:p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rgbClr val="FFFF00"/>
                </a:solidFill>
              </a:rPr>
              <a:t>Irrigação Estrada </a:t>
            </a:r>
            <a:r>
              <a:rPr lang="pt-BR" sz="2400" b="1" u="sng" dirty="0" err="1" smtClean="0">
                <a:solidFill>
                  <a:srgbClr val="FFFF00"/>
                </a:solidFill>
              </a:rPr>
              <a:t>Patricio</a:t>
            </a:r>
            <a:r>
              <a:rPr lang="pt-BR" sz="2400" b="1" u="sng" dirty="0" smtClean="0">
                <a:solidFill>
                  <a:srgbClr val="FFFF00"/>
                </a:solidFill>
              </a:rPr>
              <a:t>                                     84.650,42</a:t>
            </a:r>
          </a:p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chemeClr val="bg1"/>
                </a:solidFill>
              </a:rPr>
              <a:t>Irrigação Serra das Flores                                  141.196,38 </a:t>
            </a:r>
          </a:p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rgbClr val="FFFF00"/>
                </a:solidFill>
              </a:rPr>
              <a:t>Unidade Básica de </a:t>
            </a:r>
            <a:r>
              <a:rPr lang="pt-BR" sz="2400" b="1" u="sng" dirty="0" err="1" smtClean="0">
                <a:solidFill>
                  <a:srgbClr val="FFFF00"/>
                </a:solidFill>
              </a:rPr>
              <a:t>Saúde-UBS</a:t>
            </a:r>
            <a:r>
              <a:rPr lang="pt-BR" sz="2400" b="1" u="sng" dirty="0" smtClean="0">
                <a:solidFill>
                  <a:srgbClr val="FFFF00"/>
                </a:solidFill>
              </a:rPr>
              <a:t>                          134.024,38</a:t>
            </a:r>
          </a:p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chemeClr val="bg1"/>
                </a:solidFill>
              </a:rPr>
              <a:t>Pólo de Saúde                                                      113.258,97</a:t>
            </a:r>
          </a:p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rgbClr val="FFFF00"/>
                </a:solidFill>
              </a:rPr>
              <a:t>Galerias e Calçadas Bairro Sto. Agostinho        31.007,63</a:t>
            </a:r>
          </a:p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chemeClr val="bg1"/>
                </a:solidFill>
              </a:rPr>
              <a:t>Irrigação </a:t>
            </a:r>
            <a:r>
              <a:rPr lang="pt-BR" sz="2400" b="1" u="sng" dirty="0" err="1" smtClean="0">
                <a:solidFill>
                  <a:schemeClr val="bg1"/>
                </a:solidFill>
              </a:rPr>
              <a:t>Gurucaia</a:t>
            </a:r>
            <a:r>
              <a:rPr lang="pt-BR" sz="2400" b="1" u="sng" dirty="0" smtClean="0">
                <a:solidFill>
                  <a:schemeClr val="bg1"/>
                </a:solidFill>
              </a:rPr>
              <a:t>                                                  9.709,70</a:t>
            </a:r>
          </a:p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rgbClr val="FFFF00"/>
                </a:solidFill>
              </a:rPr>
              <a:t>Barracão de Reciclagem                                      78.643,56</a:t>
            </a:r>
          </a:p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chemeClr val="bg1"/>
                </a:solidFill>
              </a:rPr>
              <a:t>Barracão peças motos (energia)                         29.903,42 </a:t>
            </a:r>
          </a:p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tabLst>
                <a:tab pos="6456363" algn="l"/>
              </a:tabLst>
            </a:pPr>
            <a:r>
              <a:rPr lang="pt-BR" sz="2400" b="1" u="sng" dirty="0" smtClean="0">
                <a:solidFill>
                  <a:srgbClr val="FFFF00"/>
                </a:solidFill>
              </a:rPr>
              <a:t>TOTAL                                                                   845.036,44</a:t>
            </a:r>
          </a:p>
          <a:p>
            <a:pPr eaLnBrk="1" hangingPunct="1">
              <a:tabLst>
                <a:tab pos="6456363" algn="l"/>
              </a:tabLst>
            </a:pPr>
            <a:endParaRPr lang="pt-BR" sz="2400" b="1" u="sng" dirty="0" smtClean="0">
              <a:solidFill>
                <a:schemeClr val="bg1"/>
              </a:solidFill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57200" y="0"/>
            <a:ext cx="80581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7462" tIns="28731" rIns="57462" bIns="28731" anchor="ctr"/>
          <a:lstStyle/>
          <a:p>
            <a:pPr algn="ctr" eaLnBrk="0" hangingPunct="0"/>
            <a:r>
              <a:rPr lang="pt-BR" sz="2500" b="1" u="sng">
                <a:solidFill>
                  <a:schemeClr val="bg1"/>
                </a:solidFill>
                <a:latin typeface="Tahoma" pitchFamily="34" charset="0"/>
              </a:rPr>
              <a:t>DESPESAS DE </a:t>
            </a:r>
            <a:r>
              <a:rPr lang="pt-BR" sz="2400" b="1" u="sng">
                <a:solidFill>
                  <a:schemeClr val="bg1"/>
                </a:solidFill>
                <a:latin typeface="Tahoma" pitchFamily="34" charset="0"/>
              </a:rPr>
              <a:t>INVESTIMENTOS-Obras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12016</TotalTime>
  <Words>553</Words>
  <Application>Microsoft Office PowerPoint</Application>
  <PresentationFormat>Apresentação na tela (4:3)</PresentationFormat>
  <Paragraphs>239</Paragraphs>
  <Slides>37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37</vt:i4>
      </vt:variant>
    </vt:vector>
  </HeadingPairs>
  <TitlesOfParts>
    <vt:vector size="40" baseType="lpstr">
      <vt:lpstr>Design padrão</vt:lpstr>
      <vt:lpstr>Worksheet</vt:lpstr>
      <vt:lpstr>Gráfico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 INVESTIMENTOS-Equipamentos </vt:lpstr>
      <vt:lpstr>DEMONSTRATIVO DA RECEITA E DESPESA </vt:lpstr>
      <vt:lpstr>Slide 12</vt:lpstr>
      <vt:lpstr>Slide 13</vt:lpstr>
      <vt:lpstr>DEMONSTRATIVO DA DÍVIDA FUNDADA Exercício de 2013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S. J. Patrocínio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Prefeitura</dc:creator>
  <cp:lastModifiedBy>Prefeitura</cp:lastModifiedBy>
  <cp:revision>941</cp:revision>
  <dcterms:created xsi:type="dcterms:W3CDTF">2008-05-08T14:54:19Z</dcterms:created>
  <dcterms:modified xsi:type="dcterms:W3CDTF">2013-09-25T19:32:22Z</dcterms:modified>
</cp:coreProperties>
</file>