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69" r:id="rId8"/>
    <p:sldId id="270" r:id="rId9"/>
    <p:sldId id="271" r:id="rId10"/>
    <p:sldId id="259" r:id="rId11"/>
    <p:sldId id="264" r:id="rId12"/>
    <p:sldId id="260" r:id="rId13"/>
    <p:sldId id="266" r:id="rId14"/>
    <p:sldId id="261" r:id="rId15"/>
    <p:sldId id="273" r:id="rId16"/>
    <p:sldId id="265" r:id="rId17"/>
    <p:sldId id="26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DA5"/>
    <a:srgbClr val="1313A5"/>
    <a:srgbClr val="1616BC"/>
    <a:srgbClr val="3C69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6AF04C-BEAF-4827-94DF-4138880287D8}" v="1" dt="2021-06-23T18:59:59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Carlos da Silva" userId="85507e6c-9f0a-40f7-94eb-31c219784bab" providerId="ADAL" clId="{836AF04C-BEAF-4827-94DF-4138880287D8}"/>
    <pc:docChg chg="modSld sldOrd">
      <pc:chgData name="Luiz Carlos da Silva" userId="85507e6c-9f0a-40f7-94eb-31c219784bab" providerId="ADAL" clId="{836AF04C-BEAF-4827-94DF-4138880287D8}" dt="2021-06-23T18:59:59.944" v="43"/>
      <pc:docMkLst>
        <pc:docMk/>
      </pc:docMkLst>
      <pc:sldChg chg="modSp">
        <pc:chgData name="Luiz Carlos da Silva" userId="85507e6c-9f0a-40f7-94eb-31c219784bab" providerId="ADAL" clId="{836AF04C-BEAF-4827-94DF-4138880287D8}" dt="2021-06-23T18:03:11.656" v="40" actId="1035"/>
        <pc:sldMkLst>
          <pc:docMk/>
          <pc:sldMk cId="90114057" sldId="256"/>
        </pc:sldMkLst>
        <pc:picChg chg="mod">
          <ac:chgData name="Luiz Carlos da Silva" userId="85507e6c-9f0a-40f7-94eb-31c219784bab" providerId="ADAL" clId="{836AF04C-BEAF-4827-94DF-4138880287D8}" dt="2021-06-23T18:03:11.656" v="40" actId="1035"/>
          <ac:picMkLst>
            <pc:docMk/>
            <pc:sldMk cId="90114057" sldId="256"/>
            <ac:picMk id="6" creationId="{0DC3923E-EB47-4B2D-A708-BD23980E1669}"/>
          </ac:picMkLst>
        </pc:picChg>
      </pc:sldChg>
      <pc:sldChg chg="ord">
        <pc:chgData name="Luiz Carlos da Silva" userId="85507e6c-9f0a-40f7-94eb-31c219784bab" providerId="ADAL" clId="{836AF04C-BEAF-4827-94DF-4138880287D8}" dt="2021-06-23T18:59:59.944" v="43"/>
        <pc:sldMkLst>
          <pc:docMk/>
          <pc:sldMk cId="51385639" sldId="265"/>
        </pc:sldMkLst>
      </pc:sldChg>
      <pc:sldChg chg="modSp">
        <pc:chgData name="Luiz Carlos da Silva" userId="85507e6c-9f0a-40f7-94eb-31c219784bab" providerId="ADAL" clId="{836AF04C-BEAF-4827-94DF-4138880287D8}" dt="2021-06-23T18:03:54.520" v="41" actId="20577"/>
        <pc:sldMkLst>
          <pc:docMk/>
          <pc:sldMk cId="2561142514" sldId="268"/>
        </pc:sldMkLst>
        <pc:spChg chg="mod">
          <ac:chgData name="Luiz Carlos da Silva" userId="85507e6c-9f0a-40f7-94eb-31c219784bab" providerId="ADAL" clId="{836AF04C-BEAF-4827-94DF-4138880287D8}" dt="2021-06-23T18:03:54.520" v="41" actId="20577"/>
          <ac:spMkLst>
            <pc:docMk/>
            <pc:sldMk cId="2561142514" sldId="268"/>
            <ac:spMk id="31" creationId="{BADDEA4A-6DFA-40B1-A523-D0D051159AC9}"/>
          </ac:spMkLst>
        </pc:spChg>
      </pc:sldChg>
      <pc:sldChg chg="modSp">
        <pc:chgData name="Luiz Carlos da Silva" userId="85507e6c-9f0a-40f7-94eb-31c219784bab" providerId="ADAL" clId="{836AF04C-BEAF-4827-94DF-4138880287D8}" dt="2021-06-23T18:04:04.063" v="42" actId="20577"/>
        <pc:sldMkLst>
          <pc:docMk/>
          <pc:sldMk cId="3757333790" sldId="269"/>
        </pc:sldMkLst>
        <pc:spChg chg="mod">
          <ac:chgData name="Luiz Carlos da Silva" userId="85507e6c-9f0a-40f7-94eb-31c219784bab" providerId="ADAL" clId="{836AF04C-BEAF-4827-94DF-4138880287D8}" dt="2021-06-23T18:04:04.063" v="42" actId="20577"/>
          <ac:spMkLst>
            <pc:docMk/>
            <pc:sldMk cId="3757333790" sldId="269"/>
            <ac:spMk id="31" creationId="{BADDEA4A-6DFA-40B1-A523-D0D051159A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C99AB1-A94E-48ED-95E1-30B1172C9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19CDEA8-3375-48D1-BEA6-1E64EFDEC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89951EE-95E0-4EB4-826E-16A27DEB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5E34096-08FD-44A3-95EE-AB6FCD02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B5023F-4F6F-455D-9E15-F8316862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16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35F53F-C917-47E7-B86A-E86C1EAA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EB54A07-D3EB-4CE9-878F-E662DBC7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1FCB8C-A2B1-4FE3-A26E-A0AC51EE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48434B-DC67-4098-8B36-20B4747D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636665-37CD-4C56-918B-C0A4D0F0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51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7C7DFA7-2987-447D-AAF7-641927E8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6CDB84A-D8AA-470B-9E55-173BC2FD5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3A48C4-A30F-4062-8EF1-6DF5E083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8A8FFA-4054-47A9-804A-EE8B8FB5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81F3CB5-0BA6-43FE-9FF5-D8A227BC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237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343DA4-5660-41B2-B52A-45816DB3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631A80-D60E-4AA8-AD90-9AF79E30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0D1FB3-2A17-4509-BC3D-019B735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F76ACC-B741-4E41-9FEB-AAE02127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948777F-8EC8-4133-9D53-404D83ED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47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D75444-43EE-4877-BAF3-D8908DB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AEE615B-A788-4228-BD59-C8FE9434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99EA0B0-C7AC-4B2A-9A7C-47168B42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16EA208-1F93-4583-9488-5327AD9F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7EFB67-A1E5-4D18-AD72-E021135D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307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091DA8-E531-4CEA-B3E8-40E02D5B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168615-5B4B-41EF-9FFB-162A9A098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1CE15A8-4B18-4A03-BCE4-21855DD5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BB0A4B2-F5BE-4A67-A804-0DA2A72E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7464176-C699-4B13-9C0F-3BFB9813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D3C37D-0AE3-4E23-80CC-F326AA13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954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CB9A1B-A2DC-4717-AD45-F1C9086B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780AF7D-38BA-4CAA-827E-47C180846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F1DF7AA-8FF2-4BFC-86AD-2BA55045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8D473A2-197C-4F5A-BDCD-532C69D90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B8862D5-B8AD-4AFD-B012-103DA2EF2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5B266CF-7D14-42CB-8BA4-D87B1C90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A7E8964-40E9-4672-940C-CE0E2B6B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D0B5C84-792A-4347-9206-0CB6FDBA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90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4147F-BE83-43CF-A58C-BFEF9000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469073D-E5D3-4D64-B6C4-16C4972F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8786AB9-5DD9-45BE-8DC2-FC32F294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21A122C-C908-402F-BCA1-35F0FCC7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047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3E11219-5FEE-4265-B4B3-816E5919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039DAB8-D541-4C24-959F-A5FB29A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3AE6D2D-F095-4A29-BE4C-F253F7A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24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A762F-16BE-44CF-AA58-97E413AB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5C2072-A238-4E13-951A-0450B1A7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0C5CA0B-3883-461C-9C9F-792E9A220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6AC8080-3FB5-44AE-97CF-96A8E244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B968243-2219-4F1A-BDE4-83AD2DC9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7F07124-D235-4166-8094-C8F79E4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525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CED7C2-D558-45DF-8778-732F3728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E1EEB69-8E79-4763-8C73-081071056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C609111-42E3-4A10-89E2-50DBC503A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91E968D-1848-4C59-90D0-200CF961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1B2D0A1-CFE2-4DE3-B00D-AC8E0FC8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E6E986B-4A21-4280-9099-2F1881BC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65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9F46853-DB29-435F-BB20-A5CA7EB5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B2F6CA2-95C4-45EE-A550-EC1AD0DD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E835A08-BD69-4A64-A858-F97DD1A4E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BCB9-E3EC-4647-8D69-A1F6DCBC246C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4947623-0997-4168-A110-0644F7071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5E60A5-3E19-4AF9-85DF-9C4901CDF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74C1-E5F2-4FD6-9352-3EC42CF71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73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9EBF085-6724-42B6-846F-C459100B3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3F4C573-3324-41C6-A1BF-AD7F5C64B579}"/>
              </a:ext>
            </a:extLst>
          </p:cNvPr>
          <p:cNvSpPr txBox="1"/>
          <p:nvPr/>
        </p:nvSpPr>
        <p:spPr>
          <a:xfrm>
            <a:off x="2867881" y="2023853"/>
            <a:ext cx="64562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Book Antiqua" panose="02040602050305030304" pitchFamily="18" charset="0"/>
              </a:rPr>
              <a:t>Programa de Desenvolvimento Econômico e Empresarial de Floresta 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6BBFBC58-E514-4A2E-9DC5-A24642E6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014" y="-345028"/>
            <a:ext cx="12491048" cy="7260509"/>
          </a:xfrm>
          <a:prstGeom prst="rect">
            <a:avLst/>
          </a:prstGeom>
        </p:spPr>
      </p:pic>
      <p:pic>
        <p:nvPicPr>
          <p:cNvPr id="6" name="Imagem 6" descr="Uma imagem contendo Tabela&#10;&#10;Descrição gerada automaticamente">
            <a:extLst>
              <a:ext uri="{FF2B5EF4-FFF2-40B4-BE49-F238E27FC236}">
                <a16:creationId xmlns:a16="http://schemas.microsoft.com/office/drawing/2014/main" xmlns="" id="{0DC3923E-EB47-4B2D-A708-BD23980E16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0527" y="6021116"/>
            <a:ext cx="2047156" cy="723900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F9707145-E937-4E5C-B96F-CC04BAD8C3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3" y="5644281"/>
            <a:ext cx="1413835" cy="1176608"/>
          </a:xfrm>
          <a:prstGeom prst="rect">
            <a:avLst/>
          </a:prstGeom>
        </p:spPr>
      </p:pic>
      <p:pic>
        <p:nvPicPr>
          <p:cNvPr id="13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30257F7E-E9F2-4A8C-9A10-DECF1302F0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079" y="6000607"/>
            <a:ext cx="1362974" cy="6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1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1705049" y="217683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Micro Crédito Floresta 2020</a:t>
            </a:r>
            <a:endParaRPr lang="pt-BR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F9FC1A05-A0B6-42ED-9175-E1CE1E5FAEC8}"/>
              </a:ext>
            </a:extLst>
          </p:cNvPr>
          <p:cNvSpPr/>
          <p:nvPr/>
        </p:nvSpPr>
        <p:spPr>
          <a:xfrm>
            <a:off x="8780513" y="4288074"/>
            <a:ext cx="2977667" cy="12764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dirty="0">
                <a:solidFill>
                  <a:srgbClr val="002060"/>
                </a:solidFill>
                <a:cs typeface="Calibri"/>
              </a:rPr>
              <a:t>Acelerar o acesso dos pequenos negócios  ao </a:t>
            </a:r>
            <a:r>
              <a:rPr lang="pt-BR" sz="2000">
                <a:solidFill>
                  <a:srgbClr val="002060"/>
                </a:solidFill>
                <a:cs typeface="Calibri"/>
              </a:rPr>
              <a:t>micro crédidto no </a:t>
            </a:r>
            <a:r>
              <a:rPr lang="pt-BR" sz="2000" dirty="0">
                <a:solidFill>
                  <a:srgbClr val="002060"/>
                </a:solidFill>
                <a:cs typeface="Calibri"/>
              </a:rPr>
              <a:t>Município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C648BFE-5024-49EC-A182-60ACD5EA67D6}"/>
              </a:ext>
            </a:extLst>
          </p:cNvPr>
          <p:cNvSpPr/>
          <p:nvPr/>
        </p:nvSpPr>
        <p:spPr>
          <a:xfrm>
            <a:off x="8780512" y="2112912"/>
            <a:ext cx="2936103" cy="13180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rgbClr val="002060"/>
                </a:solidFill>
                <a:cs typeface="Calibri"/>
              </a:rPr>
              <a:t>Convênio com a Fomento Paraná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xmlns="" id="{8F63A09E-AA41-4D31-B8D1-E27192C86A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47" y="1562186"/>
            <a:ext cx="8206596" cy="4740043"/>
          </a:xfrm>
          <a:prstGeom prst="rect">
            <a:avLst/>
          </a:prstGeom>
        </p:spPr>
      </p:pic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172B6ECF-B745-4405-9E8F-BB6C4EA10D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1091" y="6018458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68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xmlns="" id="{A2A5792E-642F-447A-B08D-286FCE7BEE51}"/>
              </a:ext>
            </a:extLst>
          </p:cNvPr>
          <p:cNvSpPr/>
          <p:nvPr/>
        </p:nvSpPr>
        <p:spPr>
          <a:xfrm>
            <a:off x="8133938" y="1366026"/>
            <a:ext cx="3810007" cy="21575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69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</a:rPr>
              <a:t>Clube de Capitães</a:t>
            </a:r>
            <a:endParaRPr lang="pt-BR" sz="20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Mês previsto: Julho</a:t>
            </a:r>
            <a:endParaRPr lang="pt-BR" sz="2000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A79568E2-345D-4AF5-A9F8-59D4561E0506}"/>
              </a:ext>
            </a:extLst>
          </p:cNvPr>
          <p:cNvSpPr/>
          <p:nvPr/>
        </p:nvSpPr>
        <p:spPr>
          <a:xfrm>
            <a:off x="4190993" y="2617340"/>
            <a:ext cx="3810007" cy="2157573"/>
          </a:xfrm>
          <a:prstGeom prst="ellipse">
            <a:avLst/>
          </a:prstGeom>
          <a:solidFill>
            <a:srgbClr val="2E75B6"/>
          </a:solidFill>
          <a:ln w="267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</a:rPr>
              <a:t>Líderes em Movimento</a:t>
            </a:r>
            <a:endParaRPr lang="pt-BR" sz="20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Mês previsto: Outubro</a:t>
            </a:r>
            <a:endParaRPr lang="pt-BR" sz="200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E9652F7-BCB8-44FA-8E49-CC4B21009EDC}"/>
              </a:ext>
            </a:extLst>
          </p:cNvPr>
          <p:cNvSpPr/>
          <p:nvPr/>
        </p:nvSpPr>
        <p:spPr>
          <a:xfrm>
            <a:off x="535595" y="4323724"/>
            <a:ext cx="3810007" cy="2157573"/>
          </a:xfrm>
          <a:prstGeom prst="ellipse">
            <a:avLst/>
          </a:prstGeom>
          <a:solidFill>
            <a:srgbClr val="2F5597"/>
          </a:solidFill>
          <a:ln w="2669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</a:rPr>
              <a:t>Leme da Liderança Cívica</a:t>
            </a:r>
            <a:endParaRPr lang="pt-BR" sz="20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Meses previstos: Outubro e Novembro</a:t>
            </a:r>
            <a:endParaRPr lang="pt-BR" sz="2000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xmlns="" id="{45DE7B00-0388-42F9-9401-0146D34F272E}"/>
              </a:ext>
            </a:extLst>
          </p:cNvPr>
          <p:cNvSpPr/>
          <p:nvPr/>
        </p:nvSpPr>
        <p:spPr>
          <a:xfrm>
            <a:off x="1867645" y="189452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Liderança</a:t>
            </a:r>
            <a:endParaRPr lang="pt-BR" err="1"/>
          </a:p>
        </p:txBody>
      </p:sp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28699C4F-E772-40DA-83E9-FFB1701EF0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4865" y="6047212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87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9EBF085-6724-42B6-846F-C459100B3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0" y="9524"/>
            <a:ext cx="12192000" cy="684847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69A7704-7129-480E-9539-070B62E5A3D8}"/>
              </a:ext>
            </a:extLst>
          </p:cNvPr>
          <p:cNvSpPr txBox="1"/>
          <p:nvPr/>
        </p:nvSpPr>
        <p:spPr>
          <a:xfrm>
            <a:off x="5218959" y="3496817"/>
            <a:ext cx="150251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EF2CEFD-8DFE-424D-9577-08E082CCEC85}"/>
              </a:ext>
            </a:extLst>
          </p:cNvPr>
          <p:cNvSpPr txBox="1"/>
          <p:nvPr/>
        </p:nvSpPr>
        <p:spPr>
          <a:xfrm>
            <a:off x="5127360" y="5647066"/>
            <a:ext cx="158564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xmlns="" id="{B141936F-62AA-4C51-9398-25BDD01A226F}"/>
              </a:ext>
            </a:extLst>
          </p:cNvPr>
          <p:cNvSpPr/>
          <p:nvPr/>
        </p:nvSpPr>
        <p:spPr>
          <a:xfrm>
            <a:off x="1604408" y="203306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Programa de Compras Públicas</a:t>
            </a:r>
            <a:endParaRPr lang="pt-BR" sz="480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C1ACA94B-0EC8-4763-A6DD-82299209718E}"/>
              </a:ext>
            </a:extLst>
          </p:cNvPr>
          <p:cNvSpPr txBox="1"/>
          <p:nvPr/>
        </p:nvSpPr>
        <p:spPr>
          <a:xfrm>
            <a:off x="5066604" y="2819187"/>
            <a:ext cx="179346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1600">
              <a:cs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89F5F1AC-508E-4C95-83D0-D40E0149DC3E}"/>
              </a:ext>
            </a:extLst>
          </p:cNvPr>
          <p:cNvSpPr/>
          <p:nvPr/>
        </p:nvSpPr>
        <p:spPr>
          <a:xfrm>
            <a:off x="8521198" y="1421230"/>
            <a:ext cx="3421011" cy="9439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69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/>
              </a:rPr>
              <a:t> Análise e atualização da legislação vigente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FB58A2C7-53AD-473E-AA3F-3C1505E12C4B}"/>
              </a:ext>
            </a:extLst>
          </p:cNvPr>
          <p:cNvSpPr/>
          <p:nvPr/>
        </p:nvSpPr>
        <p:spPr>
          <a:xfrm>
            <a:off x="4457895" y="3553783"/>
            <a:ext cx="3407157" cy="943978"/>
          </a:xfrm>
          <a:prstGeom prst="roundRect">
            <a:avLst/>
          </a:prstGeom>
          <a:solidFill>
            <a:srgbClr val="2F5597"/>
          </a:solidFill>
          <a:ln w="2669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Planejamento Estratégico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BA80A985-DF46-475E-83DB-7BF7606B5A8C}"/>
              </a:ext>
            </a:extLst>
          </p:cNvPr>
          <p:cNvSpPr/>
          <p:nvPr/>
        </p:nvSpPr>
        <p:spPr>
          <a:xfrm>
            <a:off x="6338454" y="2528548"/>
            <a:ext cx="3656538" cy="902414"/>
          </a:xfrm>
          <a:prstGeom prst="roundRect">
            <a:avLst/>
          </a:prstGeom>
          <a:solidFill>
            <a:srgbClr val="2E75B6"/>
          </a:solidFill>
          <a:ln w="267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Análise de processos internos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47823DDC-ECE9-4EF7-908E-9FAF83094993}"/>
              </a:ext>
            </a:extLst>
          </p:cNvPr>
          <p:cNvSpPr/>
          <p:nvPr/>
        </p:nvSpPr>
        <p:spPr>
          <a:xfrm>
            <a:off x="1945255" y="4677570"/>
            <a:ext cx="3490284" cy="9578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Calendário de compras </a:t>
            </a:r>
            <a:r>
              <a:rPr lang="pt-BR" sz="2000" dirty="0">
                <a:solidFill>
                  <a:schemeClr val="tx1"/>
                </a:solidFill>
                <a:cs typeface="Calibri"/>
              </a:rPr>
              <a:t>anual e editais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3BEB1982-BAAE-47D5-AA74-D3F249507D4E}"/>
              </a:ext>
            </a:extLst>
          </p:cNvPr>
          <p:cNvSpPr/>
          <p:nvPr/>
        </p:nvSpPr>
        <p:spPr>
          <a:xfrm>
            <a:off x="175271" y="5799787"/>
            <a:ext cx="3393303" cy="90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Mapeamento e preparação </a:t>
            </a:r>
            <a:r>
              <a:rPr lang="pt-BR" sz="2000" dirty="0">
                <a:solidFill>
                  <a:schemeClr val="tx1"/>
                </a:solidFill>
                <a:cs typeface="Calibri"/>
              </a:rPr>
              <a:t>de fornecedores locais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696ED633-E127-4620-84A3-509AC39844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3620" y="6090344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91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1604408" y="203306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Educação Empreendedora</a:t>
            </a:r>
            <a:endParaRPr lang="pt-BR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8" name="Imagem 8" descr="Texto&#10;&#10;Descrição gerada automaticamente">
            <a:extLst>
              <a:ext uri="{FF2B5EF4-FFF2-40B4-BE49-F238E27FC236}">
                <a16:creationId xmlns:a16="http://schemas.microsoft.com/office/drawing/2014/main" xmlns="" id="{B4B8D293-CFD6-4770-895B-BDB8F18AB6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40152"/>
            <a:ext cx="5999018" cy="4181618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xmlns="" id="{5EA2C32E-F9B9-458E-A97D-6CCDC56A76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06" y="2497608"/>
            <a:ext cx="5763490" cy="4166295"/>
          </a:xfrm>
          <a:prstGeom prst="rect">
            <a:avLst/>
          </a:prstGeom>
        </p:spPr>
      </p:pic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B60833AB-E139-411D-AADE-923D80BCCA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57997" y="6075967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8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Curva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26A5819-ACF5-4AB3-9605-32526317C821}"/>
              </a:ext>
            </a:extLst>
          </p:cNvPr>
          <p:cNvSpPr/>
          <p:nvPr/>
        </p:nvSpPr>
        <p:spPr>
          <a:xfrm>
            <a:off x="447675" y="5591175"/>
            <a:ext cx="714375" cy="9334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A488941-6E89-44E9-BB16-43E3EFE14E50}"/>
              </a:ext>
            </a:extLst>
          </p:cNvPr>
          <p:cNvSpPr txBox="1"/>
          <p:nvPr/>
        </p:nvSpPr>
        <p:spPr>
          <a:xfrm>
            <a:off x="1575381" y="3897770"/>
            <a:ext cx="7510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>
                    <a:lumMod val="95000"/>
                  </a:schemeClr>
                </a:solidFill>
              </a:rPr>
              <a:t>Muito obrigado!</a:t>
            </a:r>
          </a:p>
          <a:p>
            <a:pPr algn="ctr"/>
            <a:endParaRPr lang="pt-BR" sz="4800">
              <a:solidFill>
                <a:schemeClr val="bg1">
                  <a:lumMod val="95000"/>
                </a:schemeClr>
              </a:solidFill>
            </a:endParaRPr>
          </a:p>
          <a:p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xmlns="" id="{D1DECD71-A98C-477A-BD54-54753F27E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826" y="5704129"/>
            <a:ext cx="1933859" cy="992852"/>
          </a:xfrm>
          <a:prstGeom prst="rect">
            <a:avLst/>
          </a:prstGeom>
        </p:spPr>
      </p:pic>
      <p:pic>
        <p:nvPicPr>
          <p:cNvPr id="6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CACC3D92-9D0A-4BE3-9829-FAAD986762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015" y="-1496"/>
            <a:ext cx="12376030" cy="69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78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2668332" y="160174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Dados Demográficos Município de Floresta</a:t>
            </a:r>
            <a:endParaRPr lang="pt-BR" sz="3200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3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FCDAAC18-0C19-4964-BC9F-DF66047633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64" y="1236654"/>
            <a:ext cx="11277598" cy="5409927"/>
          </a:xfrm>
          <a:prstGeom prst="rect">
            <a:avLst/>
          </a:prstGeom>
        </p:spPr>
      </p:pic>
      <p:pic>
        <p:nvPicPr>
          <p:cNvPr id="4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B0FFFC88-0736-45DA-B6DC-D5C001A195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31" y="1266376"/>
            <a:ext cx="1703896" cy="1665437"/>
          </a:xfrm>
          <a:prstGeom prst="rect">
            <a:avLst/>
          </a:prstGeom>
        </p:spPr>
      </p:pic>
      <p:pic>
        <p:nvPicPr>
          <p:cNvPr id="5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82C58016-8EEB-4E56-9FC5-4B0782F686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412" y="296269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8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2697087" y="246438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Distribuição Empresarial por Porte 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 Município de Floresta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  <a:p>
            <a:pPr algn="ctr"/>
            <a:endParaRPr lang="pt-BR" sz="32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3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ECEC2F95-0832-44C7-860A-BE10D245A4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65" y="1326883"/>
            <a:ext cx="11526980" cy="5340306"/>
          </a:xfrm>
          <a:prstGeom prst="rect">
            <a:avLst/>
          </a:prstGeom>
        </p:spPr>
      </p:pic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ABAA045E-3F88-46AF-9E05-A728115712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412" y="382533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14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2567691" y="188929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Percentual de Empresas por Porte e Setor 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 Município de Floresta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  <a:p>
            <a:pPr algn="ctr"/>
            <a:endParaRPr lang="pt-BR" sz="32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4" name="Imagem 4" descr="Gráfico&#10;&#10;Descrição gerada automaticamente">
            <a:extLst>
              <a:ext uri="{FF2B5EF4-FFF2-40B4-BE49-F238E27FC236}">
                <a16:creationId xmlns:a16="http://schemas.microsoft.com/office/drawing/2014/main" xmlns="" id="{10A8935C-7796-4DF2-9A0C-FD3DAE4A80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19" y="1296133"/>
            <a:ext cx="11457707" cy="5374097"/>
          </a:xfrm>
          <a:prstGeom prst="rect">
            <a:avLst/>
          </a:prstGeom>
        </p:spPr>
      </p:pic>
      <p:pic>
        <p:nvPicPr>
          <p:cNvPr id="3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78786BF3-85CF-49E1-84B6-037223C04B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770" y="368156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33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2639578" y="160174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Faixa de Colaboradores 2021 - Município de Floresta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  <a:p>
            <a:pPr algn="ctr"/>
            <a:endParaRPr lang="pt-BR" sz="32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3" name="Imagem 3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FF47A72A-F1E1-45FD-91C7-2B4A8DAFB9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243" y="1280199"/>
            <a:ext cx="11365171" cy="5425832"/>
          </a:xfrm>
          <a:prstGeom prst="rect">
            <a:avLst/>
          </a:prstGeom>
        </p:spPr>
      </p:pic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EBBBBBDF-E480-4670-9730-AD3D3A811D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03" y="353778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87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3" name="Imagem 3" descr="Diagrama&#10;&#10;Descrição gerada automaticamente">
            <a:extLst>
              <a:ext uri="{FF2B5EF4-FFF2-40B4-BE49-F238E27FC236}">
                <a16:creationId xmlns:a16="http://schemas.microsoft.com/office/drawing/2014/main" xmlns="" id="{7105EB87-B06A-4614-A91E-47F76C8086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346" y="1302583"/>
            <a:ext cx="11471563" cy="5302380"/>
          </a:xfrm>
          <a:prstGeom prst="rect">
            <a:avLst/>
          </a:prstGeom>
        </p:spPr>
      </p:pic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xmlns="" id="{216332EE-5803-4F8C-99A6-8B052943D4B6}"/>
              </a:ext>
            </a:extLst>
          </p:cNvPr>
          <p:cNvSpPr/>
          <p:nvPr/>
        </p:nvSpPr>
        <p:spPr>
          <a:xfrm>
            <a:off x="2711465" y="102665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t-BR" sz="30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Nosso Propósito</a:t>
            </a:r>
            <a:endParaRPr lang="pt-BR" sz="3000" b="1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  <a:p>
            <a:pPr algn="ctr"/>
            <a:endParaRPr lang="pt-BR" sz="32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</p:txBody>
      </p:sp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AC8384EA-3EA0-4F04-A84B-0CB203562F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03" y="353778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41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9EBF085-6724-42B6-846F-C459100B3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pic>
        <p:nvPicPr>
          <p:cNvPr id="6" name="Imagem 5" descr="Forma, Círculo&#10;&#10;Descrição gerada automaticamente">
            <a:extLst>
              <a:ext uri="{FF2B5EF4-FFF2-40B4-BE49-F238E27FC236}">
                <a16:creationId xmlns:a16="http://schemas.microsoft.com/office/drawing/2014/main" xmlns="" id="{A3807380-C4CB-4024-9019-C67A36D5D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36" y="1255033"/>
            <a:ext cx="9935109" cy="4279340"/>
          </a:xfrm>
          <a:prstGeom prst="rect">
            <a:avLst/>
          </a:prstGeom>
        </p:spPr>
      </p:pic>
      <p:pic>
        <p:nvPicPr>
          <p:cNvPr id="22" name="Gráfico 21" descr="Sala do Empreendedor&#10;">
            <a:extLst>
              <a:ext uri="{FF2B5EF4-FFF2-40B4-BE49-F238E27FC236}">
                <a16:creationId xmlns:a16="http://schemas.microsoft.com/office/drawing/2014/main" xmlns="" id="{EBF7A495-2E63-4E7E-B351-9A90646D8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30854" y="2781456"/>
            <a:ext cx="1704495" cy="170449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F3816B6-436D-455E-8391-161C8BF96CD2}"/>
              </a:ext>
            </a:extLst>
          </p:cNvPr>
          <p:cNvSpPr txBox="1"/>
          <p:nvPr/>
        </p:nvSpPr>
        <p:spPr>
          <a:xfrm>
            <a:off x="2790277" y="3378075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Sala do Empreendedor</a:t>
            </a:r>
          </a:p>
        </p:txBody>
      </p:sp>
      <p:pic>
        <p:nvPicPr>
          <p:cNvPr id="12" name="Gráfico 11" descr="Sala do Empreendedor&#10;">
            <a:extLst>
              <a:ext uri="{FF2B5EF4-FFF2-40B4-BE49-F238E27FC236}">
                <a16:creationId xmlns:a16="http://schemas.microsoft.com/office/drawing/2014/main" xmlns="" id="{CA8A91BE-54DB-4A0C-8507-ECE200349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88483" y="2831240"/>
            <a:ext cx="1704494" cy="170449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8D5691B-66DE-4328-B99E-2646D1517D93}"/>
              </a:ext>
            </a:extLst>
          </p:cNvPr>
          <p:cNvSpPr txBox="1"/>
          <p:nvPr/>
        </p:nvSpPr>
        <p:spPr>
          <a:xfrm>
            <a:off x="7047907" y="3412934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Educação 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Empreendedora</a:t>
            </a:r>
          </a:p>
        </p:txBody>
      </p:sp>
      <p:pic>
        <p:nvPicPr>
          <p:cNvPr id="19" name="Gráfico 18" descr="Sala do Empreendedor&#10;">
            <a:extLst>
              <a:ext uri="{FF2B5EF4-FFF2-40B4-BE49-F238E27FC236}">
                <a16:creationId xmlns:a16="http://schemas.microsoft.com/office/drawing/2014/main" xmlns="" id="{94594B15-02AE-4FE8-A0C1-C900858CD6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16574" y="1735325"/>
            <a:ext cx="1704495" cy="1704495"/>
          </a:xfrm>
          <a:prstGeom prst="rect">
            <a:avLst/>
          </a:prstGeom>
        </p:spPr>
      </p:pic>
      <p:pic>
        <p:nvPicPr>
          <p:cNvPr id="21" name="Gráfico 20" descr="Sala do Empreendedor&#10;">
            <a:extLst>
              <a:ext uri="{FF2B5EF4-FFF2-40B4-BE49-F238E27FC236}">
                <a16:creationId xmlns:a16="http://schemas.microsoft.com/office/drawing/2014/main" xmlns="" id="{35187F18-27B7-47A1-8AF5-FF0F3375C7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52278" y="4944121"/>
            <a:ext cx="1704493" cy="170449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14B3BC9C-477C-46E7-A8FE-43239AF382E8}"/>
              </a:ext>
            </a:extLst>
          </p:cNvPr>
          <p:cNvSpPr txBox="1"/>
          <p:nvPr/>
        </p:nvSpPr>
        <p:spPr>
          <a:xfrm>
            <a:off x="4875997" y="2440981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Competitividade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Empresarial</a:t>
            </a:r>
          </a:p>
        </p:txBody>
      </p:sp>
      <p:pic>
        <p:nvPicPr>
          <p:cNvPr id="25" name="Gráfico 24" descr="Sala do Empreendedor&#10;">
            <a:extLst>
              <a:ext uri="{FF2B5EF4-FFF2-40B4-BE49-F238E27FC236}">
                <a16:creationId xmlns:a16="http://schemas.microsoft.com/office/drawing/2014/main" xmlns="" id="{EDC61EC9-708D-4724-B115-F6D383F987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8363" y="4457008"/>
            <a:ext cx="1704495" cy="170449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1FD76494-68C8-445B-8842-AFB098E59F62}"/>
              </a:ext>
            </a:extLst>
          </p:cNvPr>
          <p:cNvSpPr txBox="1"/>
          <p:nvPr/>
        </p:nvSpPr>
        <p:spPr>
          <a:xfrm>
            <a:off x="2847787" y="5024338"/>
            <a:ext cx="158564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 dirty="0">
                <a:cs typeface="Calibri"/>
              </a:rPr>
              <a:t>Associação Comercial de Floresta</a:t>
            </a:r>
          </a:p>
        </p:txBody>
      </p:sp>
      <p:pic>
        <p:nvPicPr>
          <p:cNvPr id="27" name="Gráfico 26" descr="Sala do Empreendedor&#10;">
            <a:extLst>
              <a:ext uri="{FF2B5EF4-FFF2-40B4-BE49-F238E27FC236}">
                <a16:creationId xmlns:a16="http://schemas.microsoft.com/office/drawing/2014/main" xmlns="" id="{729AFEF2-9757-4F99-B981-E26C146ED1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23069" y="4526680"/>
            <a:ext cx="1704494" cy="170449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7A9DDA2F-BFD8-47BA-922B-426A1A20FC1A}"/>
              </a:ext>
            </a:extLst>
          </p:cNvPr>
          <p:cNvSpPr txBox="1"/>
          <p:nvPr/>
        </p:nvSpPr>
        <p:spPr>
          <a:xfrm>
            <a:off x="7182493" y="5222052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Acesso a</a:t>
            </a:r>
          </a:p>
          <a:p>
            <a:pPr algn="ctr"/>
            <a:r>
              <a:rPr lang="pt-BR" sz="1400" b="1" dirty="0"/>
              <a:t>Crédito</a:t>
            </a:r>
          </a:p>
        </p:txBody>
      </p:sp>
      <p:pic>
        <p:nvPicPr>
          <p:cNvPr id="32" name="Gráfico 31" descr="Sala do Empreendedor&#10;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7D84AB7-B907-4772-A086-AC23F5EB86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527" y="3342558"/>
            <a:ext cx="1787622" cy="1732204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69A7704-7129-480E-9539-070B62E5A3D8}"/>
              </a:ext>
            </a:extLst>
          </p:cNvPr>
          <p:cNvSpPr txBox="1"/>
          <p:nvPr/>
        </p:nvSpPr>
        <p:spPr>
          <a:xfrm>
            <a:off x="4945789" y="3899383"/>
            <a:ext cx="15025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Desenvolvimento de Lideranças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EF2CEFD-8DFE-424D-9577-08E082CCEC85}"/>
              </a:ext>
            </a:extLst>
          </p:cNvPr>
          <p:cNvSpPr txBox="1"/>
          <p:nvPr/>
        </p:nvSpPr>
        <p:spPr>
          <a:xfrm>
            <a:off x="4911700" y="5603934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Compras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Públicas</a:t>
            </a:r>
          </a:p>
        </p:txBody>
      </p:sp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47BE4332-C21A-4F8B-951E-90C549AB95F5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18224" y="80609"/>
            <a:ext cx="3749613" cy="1225542"/>
          </a:xfrm>
          <a:prstGeom prst="rect">
            <a:avLst/>
          </a:prstGeom>
        </p:spPr>
      </p:pic>
      <p:pic>
        <p:nvPicPr>
          <p:cNvPr id="29" name="Gráfico 26" descr="Sala do Empreendedor&#10;">
            <a:extLst>
              <a:ext uri="{FF2B5EF4-FFF2-40B4-BE49-F238E27FC236}">
                <a16:creationId xmlns:a16="http://schemas.microsoft.com/office/drawing/2014/main" xmlns="" id="{729AFEF2-9757-4F99-B981-E26C146ED1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794782" y="5153506"/>
            <a:ext cx="1704494" cy="170449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7A9DDA2F-BFD8-47BA-922B-426A1A20FC1A}"/>
              </a:ext>
            </a:extLst>
          </p:cNvPr>
          <p:cNvSpPr txBox="1"/>
          <p:nvPr/>
        </p:nvSpPr>
        <p:spPr>
          <a:xfrm>
            <a:off x="8840139" y="5852754"/>
            <a:ext cx="158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Programa de</a:t>
            </a:r>
          </a:p>
          <a:p>
            <a:pPr algn="ctr"/>
            <a:r>
              <a:rPr lang="pt-BR" sz="1400" b="1" dirty="0" smtClean="0"/>
              <a:t>Empregos</a:t>
            </a:r>
            <a:endParaRPr lang="pt-BR" sz="1400" b="1" dirty="0"/>
          </a:p>
        </p:txBody>
      </p:sp>
      <p:pic>
        <p:nvPicPr>
          <p:cNvPr id="31" name="Gráfico 31" descr="Sala do Empreendedor&#10;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7D84AB7-B907-4772-A086-AC23F5EB86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71176" y="5125796"/>
            <a:ext cx="1787622" cy="173220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769A7704-7129-480E-9539-070B62E5A3D8}"/>
              </a:ext>
            </a:extLst>
          </p:cNvPr>
          <p:cNvSpPr txBox="1"/>
          <p:nvPr/>
        </p:nvSpPr>
        <p:spPr>
          <a:xfrm>
            <a:off x="1201438" y="5682621"/>
            <a:ext cx="150251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Orientação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para 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aposentadorias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6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tretch>
            <a:fillRect/>
          </a:stretch>
        </p:blipFill>
        <p:spPr>
          <a:xfrm>
            <a:off x="-4" y="9525"/>
            <a:ext cx="12192000" cy="6848475"/>
          </a:xfrm>
          <a:prstGeom prst="rect">
            <a:avLst/>
          </a:prstGeom>
        </p:spPr>
      </p:pic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BADDEA4A-6DFA-40B1-A523-D0D051159AC9}"/>
              </a:ext>
            </a:extLst>
          </p:cNvPr>
          <p:cNvSpPr/>
          <p:nvPr/>
        </p:nvSpPr>
        <p:spPr>
          <a:xfrm>
            <a:off x="1604408" y="203306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Sala do Empreendedor</a:t>
            </a:r>
            <a:endParaRPr lang="pt-BR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61E5A7-B84C-442A-A35E-2FEE5DDF6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cs typeface="Calibri"/>
            </a:endParaRPr>
          </a:p>
        </p:txBody>
      </p:sp>
      <p:pic>
        <p:nvPicPr>
          <p:cNvPr id="6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7A848C2-C857-4BCD-8A6A-3E5560FC53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28" y="1754902"/>
            <a:ext cx="4100946" cy="4082488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3F129CAA-E0B9-42B0-8554-AA8C89F4E398}"/>
              </a:ext>
            </a:extLst>
          </p:cNvPr>
          <p:cNvSpPr/>
          <p:nvPr/>
        </p:nvSpPr>
        <p:spPr>
          <a:xfrm>
            <a:off x="6882439" y="1544875"/>
            <a:ext cx="3504140" cy="11933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>
                <a:solidFill>
                  <a:srgbClr val="002060"/>
                </a:solidFill>
              </a:rPr>
              <a:t>Ponto de Apoio para o Empreendedor</a:t>
            </a:r>
            <a:endParaRPr lang="pt-BR" b="1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E175ADCC-970B-455A-A156-B0E7C6E9569C}"/>
              </a:ext>
            </a:extLst>
          </p:cNvPr>
          <p:cNvSpPr/>
          <p:nvPr/>
        </p:nvSpPr>
        <p:spPr>
          <a:xfrm>
            <a:off x="7201094" y="3110438"/>
            <a:ext cx="2922249" cy="7223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Font typeface="Wingdings"/>
              <a:buChar char="ü"/>
            </a:pPr>
            <a:r>
              <a:rPr lang="pt-BR" sz="2000">
                <a:solidFill>
                  <a:srgbClr val="002060"/>
                </a:solidFill>
              </a:rPr>
              <a:t> Formalização</a:t>
            </a:r>
            <a:endParaRPr lang="pt-BR" sz="2000">
              <a:solidFill>
                <a:srgbClr val="002060"/>
              </a:solidFill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4457197B-5400-49C6-AAEC-94DA645B2187}"/>
              </a:ext>
            </a:extLst>
          </p:cNvPr>
          <p:cNvSpPr/>
          <p:nvPr/>
        </p:nvSpPr>
        <p:spPr>
          <a:xfrm>
            <a:off x="7201095" y="4191092"/>
            <a:ext cx="2922249" cy="7223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Font typeface="Wingdings"/>
              <a:buChar char="ü"/>
            </a:pPr>
            <a:r>
              <a:rPr lang="pt-BR" sz="2000">
                <a:solidFill>
                  <a:srgbClr val="002060"/>
                </a:solidFill>
              </a:rPr>
              <a:t>Orientação</a:t>
            </a:r>
            <a:endParaRPr lang="pt-BR" sz="2000">
              <a:solidFill>
                <a:srgbClr val="002060"/>
              </a:solidFill>
              <a:cs typeface="Calibri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F761D143-1370-4F86-8A1B-2CF344500F41}"/>
              </a:ext>
            </a:extLst>
          </p:cNvPr>
          <p:cNvSpPr/>
          <p:nvPr/>
        </p:nvSpPr>
        <p:spPr>
          <a:xfrm>
            <a:off x="7201095" y="5174765"/>
            <a:ext cx="2922249" cy="7223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Font typeface="Wingdings"/>
              <a:buChar char="ü"/>
            </a:pPr>
            <a:r>
              <a:rPr lang="pt-BR" sz="2000">
                <a:solidFill>
                  <a:srgbClr val="002060"/>
                </a:solidFill>
              </a:rPr>
              <a:t>Capacitação</a:t>
            </a:r>
            <a:endParaRPr lang="pt-BR" sz="200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9BDD4900-6BAC-4BCC-B524-A786D18999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2375" y="6104721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8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xmlns="" id="{110E7335-01F9-41C7-A064-1772A4B1A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081" y="1025256"/>
            <a:ext cx="9935109" cy="427934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7459E160-0F24-4D13-80EE-8130F3740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</a:blip>
          <a:stretch>
            <a:fillRect/>
          </a:stretch>
        </p:blipFill>
        <p:spPr>
          <a:xfrm>
            <a:off x="-1" y="66675"/>
            <a:ext cx="12192000" cy="6848475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3CF6A422-DE99-4AEC-9E89-988B4B7027D8}"/>
              </a:ext>
            </a:extLst>
          </p:cNvPr>
          <p:cNvSpPr/>
          <p:nvPr/>
        </p:nvSpPr>
        <p:spPr>
          <a:xfrm>
            <a:off x="4825711" y="1999918"/>
            <a:ext cx="2548177" cy="13596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 anchorCtr="0"/>
          <a:lstStyle/>
          <a:p>
            <a:pPr algn="ctr"/>
            <a:r>
              <a:rPr lang="pt-BR" sz="1600">
                <a:solidFill>
                  <a:srgbClr val="002060"/>
                </a:solidFill>
              </a:rPr>
              <a:t>Marketing Digital  Online</a:t>
            </a:r>
            <a:endParaRPr lang="pt-BR" sz="16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600">
                <a:solidFill>
                  <a:srgbClr val="002060"/>
                </a:solidFill>
              </a:rPr>
              <a:t>Carga horária de 4h</a:t>
            </a:r>
            <a:endParaRPr lang="pt-BR" sz="16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600">
                <a:solidFill>
                  <a:srgbClr val="002060"/>
                </a:solidFill>
              </a:rPr>
              <a:t>Mês previsto: Julho</a:t>
            </a:r>
            <a:endParaRPr lang="pt-BR" sz="1600">
              <a:solidFill>
                <a:srgbClr val="002060"/>
              </a:solidFill>
              <a:cs typeface="Calibri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xmlns="" id="{BED449BF-2342-461D-8592-22BB5ACBD0B9}"/>
              </a:ext>
            </a:extLst>
          </p:cNvPr>
          <p:cNvSpPr/>
          <p:nvPr/>
        </p:nvSpPr>
        <p:spPr>
          <a:xfrm>
            <a:off x="3346401" y="3523917"/>
            <a:ext cx="2562031" cy="13734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>
                <a:solidFill>
                  <a:srgbClr val="002060"/>
                </a:solidFill>
              </a:rPr>
              <a:t>Estratégia para vender mais – Instagram Online</a:t>
            </a:r>
            <a:endParaRPr lang="pt-BR" sz="14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400">
                <a:solidFill>
                  <a:srgbClr val="002060"/>
                </a:solidFill>
              </a:rPr>
              <a:t>Carga horária de 2h</a:t>
            </a:r>
            <a:endParaRPr lang="pt-BR" sz="14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400">
                <a:solidFill>
                  <a:srgbClr val="002060"/>
                </a:solidFill>
              </a:rPr>
              <a:t>Mês previsto: Agosto</a:t>
            </a:r>
            <a:endParaRPr lang="pt-BR" sz="1400">
              <a:solidFill>
                <a:srgbClr val="002060"/>
              </a:solidFill>
              <a:cs typeface="Calibri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6AFA05EC-ECCC-4D6F-80C4-D8D71F4B97AB}"/>
              </a:ext>
            </a:extLst>
          </p:cNvPr>
          <p:cNvSpPr/>
          <p:nvPr/>
        </p:nvSpPr>
        <p:spPr>
          <a:xfrm>
            <a:off x="1969943" y="5135612"/>
            <a:ext cx="2645157" cy="13596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>
                <a:solidFill>
                  <a:srgbClr val="002060"/>
                </a:solidFill>
              </a:rPr>
              <a:t>Controles financeiros para resultados - Online</a:t>
            </a:r>
            <a:endParaRPr lang="pt-BR" sz="14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400">
                <a:solidFill>
                  <a:srgbClr val="002060"/>
                </a:solidFill>
              </a:rPr>
              <a:t>Carga horária de 4h</a:t>
            </a:r>
            <a:endParaRPr lang="pt-BR" sz="14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400">
                <a:solidFill>
                  <a:srgbClr val="002060"/>
                </a:solidFill>
              </a:rPr>
              <a:t>Mês previsto: Outubro</a:t>
            </a:r>
            <a:endParaRPr lang="pt-BR" sz="1400">
              <a:solidFill>
                <a:srgbClr val="002060"/>
              </a:solidFill>
              <a:cs typeface="Calibri"/>
            </a:endParaRP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xmlns="" id="{F31C68A6-C24F-48FB-8711-16109314F3F4}"/>
              </a:ext>
            </a:extLst>
          </p:cNvPr>
          <p:cNvSpPr/>
          <p:nvPr/>
        </p:nvSpPr>
        <p:spPr>
          <a:xfrm>
            <a:off x="7210228" y="5170105"/>
            <a:ext cx="2645157" cy="1373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err="1">
                <a:solidFill>
                  <a:srgbClr val="002060"/>
                </a:solidFill>
              </a:rPr>
              <a:t>Prototipe</a:t>
            </a:r>
            <a:r>
              <a:rPr lang="pt-BR" sz="1400">
                <a:solidFill>
                  <a:srgbClr val="002060"/>
                </a:solidFill>
              </a:rPr>
              <a:t> – Canais de Vendas e Relacionamento Online</a:t>
            </a:r>
            <a:endParaRPr lang="pt-BR" sz="14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400">
                <a:solidFill>
                  <a:srgbClr val="002060"/>
                </a:solidFill>
              </a:rPr>
              <a:t>Carga horária de 4h</a:t>
            </a:r>
            <a:r>
              <a:rPr lang="pt-BR" sz="1400"/>
              <a:t/>
            </a:r>
            <a:br>
              <a:rPr lang="pt-BR" sz="1400"/>
            </a:br>
            <a:r>
              <a:rPr lang="pt-BR" sz="1400">
                <a:solidFill>
                  <a:srgbClr val="002060"/>
                </a:solidFill>
              </a:rPr>
              <a:t>Mês previsto: Novembro</a:t>
            </a:r>
            <a:endParaRPr lang="pt-BR" sz="1400">
              <a:solidFill>
                <a:srgbClr val="002060"/>
              </a:solidFill>
              <a:cs typeface="Calibri"/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xmlns="" id="{97ACE8C2-1F56-40FD-9ACD-7675312A6484}"/>
              </a:ext>
            </a:extLst>
          </p:cNvPr>
          <p:cNvSpPr/>
          <p:nvPr/>
        </p:nvSpPr>
        <p:spPr>
          <a:xfrm>
            <a:off x="6397530" y="3539929"/>
            <a:ext cx="2548177" cy="13596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508000" dist="50800" dir="3000000">
              <a:schemeClr val="accent1">
                <a:lumMod val="50000"/>
                <a:alpha val="50000"/>
              </a:scheme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2060"/>
                </a:solidFill>
              </a:rPr>
              <a:t>Gestão Visual de Loja Online</a:t>
            </a:r>
            <a:endParaRPr lang="pt-BR" sz="160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1600">
                <a:solidFill>
                  <a:srgbClr val="002060"/>
                </a:solidFill>
              </a:rPr>
              <a:t>Carga horária de 2h</a:t>
            </a:r>
            <a:r>
              <a:rPr lang="pt-BR" sz="1600"/>
              <a:t/>
            </a:r>
            <a:br>
              <a:rPr lang="pt-BR" sz="1600"/>
            </a:br>
            <a:r>
              <a:rPr lang="pt-BR" sz="1600">
                <a:solidFill>
                  <a:srgbClr val="002060"/>
                </a:solidFill>
              </a:rPr>
              <a:t>Mês previsto: Setembro</a:t>
            </a:r>
            <a:endParaRPr lang="pt-BR" sz="160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5A4DD14-610E-4DC1-ACD6-EB5E498A3A6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>
              <a:cs typeface="Calibri"/>
            </a:endParaRP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xmlns="" id="{ADCD8558-F047-4004-82AB-E131ABD22F8A}"/>
              </a:ext>
            </a:extLst>
          </p:cNvPr>
          <p:cNvSpPr/>
          <p:nvPr/>
        </p:nvSpPr>
        <p:spPr>
          <a:xfrm>
            <a:off x="1535135" y="147888"/>
            <a:ext cx="8983176" cy="93745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schemeClr val="bg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0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Competitividade</a:t>
            </a:r>
            <a:r>
              <a:rPr lang="pt-BR" sz="30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lt"/>
                <a:cs typeface="+mn-lt"/>
              </a:rPr>
              <a:t> </a:t>
            </a:r>
            <a:r>
              <a:rPr lang="pt-BR" sz="30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lt"/>
                <a:cs typeface="+mn-lt"/>
              </a:rPr>
              <a:t>Empresarial</a:t>
            </a:r>
            <a:r>
              <a:rPr lang="pt-BR" sz="30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- </a:t>
            </a:r>
            <a:endParaRPr lang="pt-BR" sz="30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  <a:p>
            <a:pPr algn="ctr"/>
            <a:r>
              <a:rPr lang="pt-BR" sz="3000" b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Associação Comercial</a:t>
            </a:r>
            <a:endParaRPr lang="pt-BR" sz="3000" b="1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Calibri"/>
            </a:endParaRPr>
          </a:p>
        </p:txBody>
      </p:sp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14DF3835-15E5-4928-B483-8AB1FC33D3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1130" y="6047212"/>
            <a:ext cx="1880559" cy="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488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5DFE9220579C4199F5A7907FDBBBF5" ma:contentTypeVersion="13" ma:contentTypeDescription="Crie um novo documento." ma:contentTypeScope="" ma:versionID="95f26c88232153f28d71eb1d3e8be9d3">
  <xsd:schema xmlns:xsd="http://www.w3.org/2001/XMLSchema" xmlns:xs="http://www.w3.org/2001/XMLSchema" xmlns:p="http://schemas.microsoft.com/office/2006/metadata/properties" xmlns:ns3="d0feb75c-12e6-49fc-ac97-336cdb3f33fe" xmlns:ns4="91c5243d-c6e7-4ad0-aaa5-41334f566698" targetNamespace="http://schemas.microsoft.com/office/2006/metadata/properties" ma:root="true" ma:fieldsID="5374876f219940ca522ef2f24740f487" ns3:_="" ns4:_="">
    <xsd:import namespace="d0feb75c-12e6-49fc-ac97-336cdb3f33fe"/>
    <xsd:import namespace="91c5243d-c6e7-4ad0-aaa5-41334f5666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eb75c-12e6-49fc-ac97-336cdb3f33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5243d-c6e7-4ad0-aaa5-41334f566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4CC39-893B-46F1-A3DE-EDD874E47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0431A-BC1D-4A9A-AC32-166D236F4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eb75c-12e6-49fc-ac97-336cdb3f33fe"/>
    <ds:schemaRef ds:uri="91c5243d-c6e7-4ad0-aaa5-41334f566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0BF9BA-9A53-4633-845F-13CE0BAD8005}">
  <ds:schemaRefs>
    <ds:schemaRef ds:uri="http://purl.org/dc/terms/"/>
    <ds:schemaRef ds:uri="http://schemas.openxmlformats.org/package/2006/metadata/core-properties"/>
    <ds:schemaRef ds:uri="http://purl.org/dc/dcmitype/"/>
    <ds:schemaRef ds:uri="91c5243d-c6e7-4ad0-aaa5-41334f566698"/>
    <ds:schemaRef ds:uri="http://schemas.microsoft.com/office/2006/documentManagement/types"/>
    <ds:schemaRef ds:uri="http://purl.org/dc/elements/1.1/"/>
    <ds:schemaRef ds:uri="http://schemas.microsoft.com/office/2006/metadata/properties"/>
    <ds:schemaRef ds:uri="d0feb75c-12e6-49fc-ac97-336cdb3f33f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197</Words>
  <Application>Microsoft Office PowerPoint</Application>
  <PresentationFormat>Personalizar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Tatiane Matsuguma Sanches</dc:creator>
  <cp:lastModifiedBy>Saude</cp:lastModifiedBy>
  <cp:revision>136</cp:revision>
  <dcterms:created xsi:type="dcterms:W3CDTF">2021-06-09T17:11:20Z</dcterms:created>
  <dcterms:modified xsi:type="dcterms:W3CDTF">2021-07-14T21:45:14Z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0x010100EA5DFE9220579C4199F5A7907FDBBBF5</vt:lpwstr>
  </property>
</Properties>
</file>