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063" r:id="rId1"/>
  </p:sldMasterIdLst>
  <p:handoutMasterIdLst>
    <p:handoutMasterId r:id="rId13"/>
  </p:handoutMasterIdLst>
  <p:sldIdLst>
    <p:sldId id="258" r:id="rId2"/>
    <p:sldId id="356" r:id="rId3"/>
    <p:sldId id="360" r:id="rId4"/>
    <p:sldId id="357" r:id="rId5"/>
    <p:sldId id="358" r:id="rId6"/>
    <p:sldId id="359" r:id="rId7"/>
    <p:sldId id="355" r:id="rId8"/>
    <p:sldId id="361" r:id="rId9"/>
    <p:sldId id="362" r:id="rId10"/>
    <p:sldId id="364" r:id="rId11"/>
    <p:sldId id="365" r:id="rId12"/>
  </p:sldIdLst>
  <p:sldSz cx="9144000" cy="6858000" type="screen4x3"/>
  <p:notesSz cx="6858000" cy="99472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3300"/>
    <a:srgbClr val="00CC00"/>
    <a:srgbClr val="CC66FF"/>
    <a:srgbClr val="FF0000"/>
    <a:srgbClr val="FFCCCC"/>
    <a:srgbClr val="000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590" autoAdjust="0"/>
  </p:normalViewPr>
  <p:slideViewPr>
    <p:cSldViewPr>
      <p:cViewPr varScale="1">
        <p:scale>
          <a:sx n="70" d="100"/>
          <a:sy n="70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4FE578-DF06-49B4-9D90-D774ED8FE0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984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02E9D-616A-407B-8DA8-9CE6AFCA09E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68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42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027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152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187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0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49C4D-F220-42EF-A874-12AEEBF7DD9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21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F3F8F-DBCC-4FEB-B4ED-5AA3AF5409E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322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AA481-E3A2-4F8C-BA08-632E7D5505F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33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67D15-7E1C-4012-94F1-53F349237C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11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10889-0063-4194-BA7E-82BD3B6A893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99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78292-56AE-459D-BD7D-82470A12269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77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51BE6-E13D-4221-999C-BC64DCDFB15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3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428DB-1D3F-42FA-8878-AF72F20E45A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77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FF905-6B7F-4A46-8059-75A03CE8142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97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03B30-258A-40EC-A8DC-17ACCF9FB75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06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0DDA321-B682-42E3-9C8A-9ADEA99BEBF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56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64" r:id="rId1"/>
    <p:sldLayoutId id="2147486065" r:id="rId2"/>
    <p:sldLayoutId id="2147486066" r:id="rId3"/>
    <p:sldLayoutId id="2147486067" r:id="rId4"/>
    <p:sldLayoutId id="2147486068" r:id="rId5"/>
    <p:sldLayoutId id="2147486069" r:id="rId6"/>
    <p:sldLayoutId id="2147486070" r:id="rId7"/>
    <p:sldLayoutId id="2147486071" r:id="rId8"/>
    <p:sldLayoutId id="2147486072" r:id="rId9"/>
    <p:sldLayoutId id="2147486073" r:id="rId10"/>
    <p:sldLayoutId id="2147486074" r:id="rId11"/>
    <p:sldLayoutId id="2147486075" r:id="rId12"/>
    <p:sldLayoutId id="2147486076" r:id="rId13"/>
    <p:sldLayoutId id="2147486077" r:id="rId14"/>
    <p:sldLayoutId id="2147486078" r:id="rId15"/>
    <p:sldLayoutId id="21474860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bras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912" y="4802935"/>
            <a:ext cx="4873565" cy="207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764704"/>
            <a:ext cx="8713787" cy="258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/>
              <a:t> AUDIÊNCIA PÚBLICA </a:t>
            </a:r>
            <a:r>
              <a:rPr lang="pt-BR" sz="4800" b="1" dirty="0" smtClean="0"/>
              <a:t> </a:t>
            </a:r>
          </a:p>
          <a:p>
            <a:pPr algn="ctr"/>
            <a:r>
              <a:rPr lang="pt-BR" sz="4800" b="1" dirty="0" smtClean="0"/>
              <a:t>PPA – 2022 A 2025</a:t>
            </a:r>
            <a:endParaRPr lang="pt-BR" sz="4800" b="1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21481" y="5017614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257800"/>
          </a:xfrm>
        </p:spPr>
        <p:txBody>
          <a:bodyPr rtlCol="0">
            <a:normAutofit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660033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solidFill>
                <a:srgbClr val="660033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363219"/>
              </p:ext>
            </p:extLst>
          </p:nvPr>
        </p:nvGraphicFramePr>
        <p:xfrm>
          <a:off x="215007" y="1556792"/>
          <a:ext cx="8928993" cy="377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53"/>
                <a:gridCol w="1619671"/>
                <a:gridCol w="1584176"/>
                <a:gridCol w="1584176"/>
                <a:gridCol w="1944217"/>
              </a:tblGrid>
              <a:tr h="40799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ESPECIFICAÇÃO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CONTRIBUIÇÕES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1.024.320,00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 1.056.480,00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1.086.170,00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1.115.860,00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RECEITA PATRIMONIAL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569.250,00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587.130,00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603.630,00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620.130,00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OUTRAS RECEITAS CORRENTES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377.880,00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389.750,00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400.700,00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411.650,00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0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CONTRIBUIÇÃO PATRONAL 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2.361.710,00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2.435.870,00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2.504.330,00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2.572.780,00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APORTES PERIÓDICOS PARA AMORTIZAÇÃO DE DÉFICIT ATUARIAL DO RPPS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2.900.000,00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3.000.000,00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3.100.000,00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 3.200.000,00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R$ 7.233.160,00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7.469.230,00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7.694.830,00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7.920.420,00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0"/>
            <a:ext cx="772586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CONSTRUÇÃO DO PPA 2022 A 2025</a:t>
            </a:r>
            <a:endParaRPr lang="pt-BR" sz="2800" b="1" dirty="0"/>
          </a:p>
          <a:p>
            <a:pPr algn="ctr"/>
            <a:r>
              <a:rPr lang="pt-BR" sz="2800" b="1" dirty="0" smtClean="0"/>
              <a:t>RECEITAS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5570122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257800"/>
          </a:xfrm>
        </p:spPr>
        <p:txBody>
          <a:bodyPr rtlCol="0">
            <a:normAutofit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660033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solidFill>
                <a:srgbClr val="660033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08500"/>
              </p:ext>
            </p:extLst>
          </p:nvPr>
        </p:nvGraphicFramePr>
        <p:xfrm>
          <a:off x="215007" y="1556792"/>
          <a:ext cx="8928993" cy="36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53"/>
                <a:gridCol w="1619671"/>
                <a:gridCol w="1584176"/>
                <a:gridCol w="1584176"/>
                <a:gridCol w="1944217"/>
              </a:tblGrid>
              <a:tr h="40799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AÇÃO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MANUTENÇÃO</a:t>
                      </a:r>
                      <a:r>
                        <a:rPr lang="pt-BR" sz="1200" baseline="0" dirty="0" smtClean="0"/>
                        <a:t> DO FUNDO DE PREVIDÊNCIA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299.350,50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   308.750,10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317.425,97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  326.091,69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ENCARGOS</a:t>
                      </a:r>
                      <a:r>
                        <a:rPr lang="pt-BR" sz="1200" baseline="0" dirty="0" smtClean="0"/>
                        <a:t> PREVIDENCIARIOS A INATIVOS E PENSIONISTAS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 R$     6.613.809,50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6.821.483,11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7.013.166,78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7.204.626,23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RESERVA DE CONTINGÊNCIA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320.000,00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338.996,79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364.237,25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389.702,08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3356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R$ 7.233.160,00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7.469.230,00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7.694.830,00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7.920.420,00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0"/>
            <a:ext cx="772586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CONSTRUÇÃO DO PPA 2022 A 2025</a:t>
            </a:r>
            <a:endParaRPr lang="pt-BR" sz="2800" b="1" dirty="0"/>
          </a:p>
          <a:p>
            <a:pPr algn="ctr"/>
            <a:r>
              <a:rPr lang="pt-BR" sz="2800" b="1" dirty="0" smtClean="0"/>
              <a:t>DESPESAS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27904036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 smtClean="0"/>
              <a:t>CONSTRUÇÃO DO PPA</a:t>
            </a:r>
          </a:p>
          <a:p>
            <a:pPr algn="ctr"/>
            <a:endParaRPr lang="pt-BR" sz="4800" b="1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3" y="2362449"/>
            <a:ext cx="8964488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pt-BR" sz="3600" b="1" dirty="0" smtClean="0"/>
              <a:t>As Leis Orçamentárias do Brasil são:</a:t>
            </a:r>
          </a:p>
          <a:p>
            <a:pPr algn="just"/>
            <a:endParaRPr lang="pt-BR" sz="3600" b="1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/>
              <a:t>PPA;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/>
              <a:t>LDO;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3600" b="1" dirty="0" smtClean="0"/>
              <a:t>LOA.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253442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 smtClean="0"/>
              <a:t>CONSTRUÇÃO DO PPA</a:t>
            </a:r>
          </a:p>
          <a:p>
            <a:pPr algn="ctr"/>
            <a:r>
              <a:rPr lang="pt-BR" sz="4800" b="1" dirty="0" smtClean="0"/>
              <a:t> </a:t>
            </a:r>
            <a:endParaRPr lang="pt-BR" sz="4800" b="1" dirty="0"/>
          </a:p>
          <a:p>
            <a:pPr algn="ctr"/>
            <a:r>
              <a:rPr lang="pt-BR" sz="4400" b="1" dirty="0" smtClean="0"/>
              <a:t>O QUE É PPA?</a:t>
            </a:r>
            <a:endParaRPr lang="pt-BR" sz="4400" b="1" dirty="0">
              <a:solidFill>
                <a:schemeClr val="bg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513" y="2362449"/>
            <a:ext cx="8964488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pt-BR" sz="3600" b="1" dirty="0" smtClean="0"/>
              <a:t>O PPA – Plano Plurianual.</a:t>
            </a:r>
          </a:p>
          <a:p>
            <a:pPr algn="just"/>
            <a:endParaRPr lang="pt-BR" sz="3600" b="1" dirty="0" smtClean="0"/>
          </a:p>
          <a:p>
            <a:pPr algn="just"/>
            <a:r>
              <a:rPr lang="pt-BR" sz="3600" b="1" dirty="0" smtClean="0"/>
              <a:t> </a:t>
            </a:r>
            <a:r>
              <a:rPr lang="pt-BR" sz="3600" b="1" dirty="0"/>
              <a:t>O PPA é elaborado ao longo do primeiro ano de mandato, para começar a vigorar no ano seguinte.</a:t>
            </a:r>
          </a:p>
        </p:txBody>
      </p:sp>
    </p:spTree>
    <p:extLst>
      <p:ext uri="{BB962C8B-B14F-4D97-AF65-F5344CB8AC3E}">
        <p14:creationId xmlns:p14="http://schemas.microsoft.com/office/powerpoint/2010/main" val="3914101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1196752"/>
            <a:ext cx="772586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pt-BR" sz="3600" b="1" dirty="0"/>
              <a:t>Nele consta as ações públicas a serem realizadas nos próximos anos, tendo vigência de 4 anos e</a:t>
            </a:r>
            <a:r>
              <a:rPr lang="pt-BR" sz="3600" b="1" dirty="0" smtClean="0"/>
              <a:t> expressando a visão estratégica da gestão pública municipal.</a:t>
            </a:r>
          </a:p>
          <a:p>
            <a:pPr algn="just"/>
            <a:endParaRPr lang="pt-BR" sz="3600" b="1" dirty="0"/>
          </a:p>
          <a:p>
            <a:pPr algn="just"/>
            <a:endParaRPr lang="pt-BR" sz="3600" b="1" dirty="0"/>
          </a:p>
          <a:p>
            <a:pPr algn="just"/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528357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620688"/>
            <a:ext cx="772586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pt-BR" sz="3600" b="1" dirty="0" smtClean="0"/>
              <a:t>Depois que o PPA é aprovado pela Câmara Municipal, o Município e o RPPS elabora, a cada ano, a Lei Orçamentária Anual (LOA), onde são definidos os valores que serão gastos em cada ação.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849927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0550" y="404664"/>
            <a:ext cx="77258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2800" b="1" dirty="0" smtClean="0"/>
              <a:t>RPPS DO MUNICIPIO DE TEIXEIRA SOARES</a:t>
            </a:r>
            <a:endParaRPr lang="pt-BR" sz="28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1807" y="2709244"/>
            <a:ext cx="9141370" cy="115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2400" b="1" dirty="0" smtClean="0"/>
              <a:t>FUNDO PREVIDENCIARIO MUNICIPAL DE TEIXEIRA SOARES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098319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257800"/>
          </a:xfrm>
        </p:spPr>
        <p:txBody>
          <a:bodyPr rtlCol="0">
            <a:normAutofit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660033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solidFill>
                <a:srgbClr val="660033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31934"/>
              </p:ext>
            </p:extLst>
          </p:nvPr>
        </p:nvGraphicFramePr>
        <p:xfrm>
          <a:off x="215007" y="1556792"/>
          <a:ext cx="8928993" cy="36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720"/>
                <a:gridCol w="1442704"/>
                <a:gridCol w="1584176"/>
                <a:gridCol w="1584176"/>
                <a:gridCol w="1944217"/>
              </a:tblGrid>
              <a:tr h="40799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ESPECIFICAÇÃO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CONTRIBUIÇÕES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814.870,00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   840.460,00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864.080,00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887.700,00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RECEITA PATRIMONIAL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1.550.000,00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1.650.000,00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1.750.000,00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1.850.000,00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OUTRAS RECEITAS CORRENTES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20.700,00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21.350,00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21.950,00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22.550,00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33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CONTRIBUIÇÃO PATRONAL </a:t>
                      </a:r>
                    </a:p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1.024.000,00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1.056.160,00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1.085.830,00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pt-BR" sz="1200" smtClean="0">
                          <a:solidFill>
                            <a:schemeClr val="tx1"/>
                          </a:solidFill>
                        </a:rPr>
                        <a:t>$    </a:t>
                      </a:r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1.115.520,00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R$ 3.409.570,00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R$ 3.567.970,00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3.721.860,00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3.875.770,00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0"/>
            <a:ext cx="772586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CONSTRUÇÃO DO PPA 2022 A 2025</a:t>
            </a:r>
            <a:endParaRPr lang="pt-BR" sz="2800" b="1" dirty="0"/>
          </a:p>
          <a:p>
            <a:pPr algn="ctr"/>
            <a:r>
              <a:rPr lang="pt-BR" sz="2800" b="1" dirty="0" smtClean="0"/>
              <a:t>RECEITAS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94686952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257800"/>
          </a:xfrm>
        </p:spPr>
        <p:txBody>
          <a:bodyPr rtlCol="0">
            <a:normAutofit/>
          </a:bodyPr>
          <a:lstStyle/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rgbClr val="660033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800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pPr marL="36576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</a:p>
          <a:p>
            <a:pPr marL="365760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200" dirty="0" smtClean="0">
              <a:solidFill>
                <a:srgbClr val="660033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028670"/>
              </p:ext>
            </p:extLst>
          </p:nvPr>
        </p:nvGraphicFramePr>
        <p:xfrm>
          <a:off x="215007" y="1556792"/>
          <a:ext cx="8928993" cy="3660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53"/>
                <a:gridCol w="1619671"/>
                <a:gridCol w="1584176"/>
                <a:gridCol w="1584176"/>
                <a:gridCol w="1944217"/>
              </a:tblGrid>
              <a:tr h="407996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AÇÃO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MANUTENÇÃO</a:t>
                      </a:r>
                      <a:r>
                        <a:rPr lang="pt-BR" sz="1200" baseline="0" dirty="0" smtClean="0"/>
                        <a:t> DO FUNDO PREVIDENCIARIO MUNICIPAL DE TEIXEIRA SOARES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37.938,00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</a:t>
                      </a:r>
                      <a:r>
                        <a:rPr lang="pt-BR" sz="1200" baseline="0" dirty="0" smtClean="0">
                          <a:solidFill>
                            <a:schemeClr val="tx1"/>
                          </a:solidFill>
                        </a:rPr>
                        <a:t>    38.057,12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39.126,56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    40.194,71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ENCARGOS</a:t>
                      </a:r>
                      <a:r>
                        <a:rPr lang="pt-BR" sz="1200" baseline="0" dirty="0" smtClean="0"/>
                        <a:t> PREVIDENCIARIOS A INATIVOS E PENSIONISTAS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 R$      130.700,00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134.803,98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138.591,73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   142.375,34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RESERVA DE CONTINGÊNCIA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3.240.932,00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3.395.108,90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3.544.141,77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       3.693.199,95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3356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9783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R$ 3.409.570,00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R$ 3.567.970,00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3.721.860,00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R$  3.875.770,00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0"/>
            <a:ext cx="772586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CONSTRUÇÃO DO PPA 2022 A 2025</a:t>
            </a:r>
            <a:endParaRPr lang="pt-BR" sz="2800" b="1" dirty="0"/>
          </a:p>
          <a:p>
            <a:pPr algn="ctr"/>
            <a:r>
              <a:rPr lang="pt-BR" sz="2800" b="1" dirty="0" smtClean="0"/>
              <a:t>DESPESAS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2828404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6193" y="-315416"/>
            <a:ext cx="9358313" cy="302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4800" b="1" dirty="0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90550" y="5040313"/>
            <a:ext cx="8229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pt-BR" sz="3200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0550" y="404664"/>
            <a:ext cx="77258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2800" b="1" dirty="0" smtClean="0"/>
              <a:t>RPPS DO MUNICIPIO DE TEIXEIRA SOARES</a:t>
            </a:r>
            <a:endParaRPr lang="pt-BR" sz="2800" b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1807" y="2709244"/>
            <a:ext cx="9141370" cy="1151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2400" b="1" dirty="0" smtClean="0"/>
              <a:t>FUNDO FINANCEIRO MUNICIPAL DE TEIXEIRA SOARES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7547889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/>
      <p:bldP spid="5" grpId="0"/>
      <p:bldP spid="8" grpId="0"/>
    </p:bld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31027</TotalTime>
  <Words>493</Words>
  <Application>Microsoft Office PowerPoint</Application>
  <PresentationFormat>Apresentação na tela (4:3)</PresentationFormat>
  <Paragraphs>184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LARANJAL</dc:creator>
  <cp:lastModifiedBy>FUNDO</cp:lastModifiedBy>
  <cp:revision>909</cp:revision>
  <cp:lastPrinted>2021-08-16T17:05:30Z</cp:lastPrinted>
  <dcterms:created xsi:type="dcterms:W3CDTF">2009-02-16T14:02:19Z</dcterms:created>
  <dcterms:modified xsi:type="dcterms:W3CDTF">2021-08-18T13:08:11Z</dcterms:modified>
</cp:coreProperties>
</file>