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26"/>
  </p:notesMasterIdLst>
  <p:sldIdLst>
    <p:sldId id="348" r:id="rId2"/>
    <p:sldId id="301" r:id="rId3"/>
    <p:sldId id="349" r:id="rId4"/>
    <p:sldId id="294" r:id="rId5"/>
    <p:sldId id="304" r:id="rId6"/>
    <p:sldId id="306" r:id="rId7"/>
    <p:sldId id="351" r:id="rId8"/>
    <p:sldId id="350" r:id="rId9"/>
    <p:sldId id="307" r:id="rId10"/>
    <p:sldId id="309" r:id="rId11"/>
    <p:sldId id="308" r:id="rId12"/>
    <p:sldId id="310" r:id="rId13"/>
    <p:sldId id="352" r:id="rId14"/>
    <p:sldId id="353" r:id="rId15"/>
    <p:sldId id="355" r:id="rId16"/>
    <p:sldId id="356" r:id="rId17"/>
    <p:sldId id="357" r:id="rId18"/>
    <p:sldId id="359" r:id="rId19"/>
    <p:sldId id="364" r:id="rId20"/>
    <p:sldId id="360" r:id="rId21"/>
    <p:sldId id="361" r:id="rId22"/>
    <p:sldId id="363" r:id="rId23"/>
    <p:sldId id="314" r:id="rId24"/>
    <p:sldId id="315" r:id="rId25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08AC"/>
    <a:srgbClr val="FFE593"/>
    <a:srgbClr val="FFFF99"/>
    <a:srgbClr val="63A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660" autoAdjust="0"/>
  </p:normalViewPr>
  <p:slideViewPr>
    <p:cSldViewPr snapToGrid="0">
      <p:cViewPr varScale="1">
        <p:scale>
          <a:sx n="154" d="100"/>
          <a:sy n="154" d="100"/>
        </p:scale>
        <p:origin x="726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4034"/>
    </p:cViewPr>
  </p:sorter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ED851-0463-4000-B8E4-A8AFC755A270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E6D5D-41DB-41EA-8BBC-D774F40DEF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93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E6D5D-41DB-41EA-8BBC-D774F40DEF33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41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E6D5D-41DB-41EA-8BBC-D774F40DEF3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04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 userDrawn="1"/>
        </p:nvSpPr>
        <p:spPr>
          <a:xfrm>
            <a:off x="2387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CaixaDeTexto 10"/>
          <p:cNvSpPr txBox="1"/>
          <p:nvPr userDrawn="1"/>
        </p:nvSpPr>
        <p:spPr>
          <a:xfrm>
            <a:off x="2763336" y="4832498"/>
            <a:ext cx="27640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i="1" dirty="0" smtClean="0">
                <a:solidFill>
                  <a:schemeClr val="bg1"/>
                </a:solidFill>
              </a:rPr>
              <a:t>&lt;clique</a:t>
            </a:r>
            <a:r>
              <a:rPr lang="pt-BR" sz="1350" i="1" baseline="0" dirty="0" smtClean="0">
                <a:solidFill>
                  <a:schemeClr val="bg1"/>
                </a:solidFill>
              </a:rPr>
              <a:t> sobre o slide para continuar&gt;</a:t>
            </a:r>
            <a:endParaRPr lang="pt-BR" sz="13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5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136635" y="1074420"/>
            <a:ext cx="8146305" cy="746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Apresentação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Conector reto 6"/>
          <p:cNvCxnSpPr/>
          <p:nvPr userDrawn="1"/>
        </p:nvCxnSpPr>
        <p:spPr>
          <a:xfrm>
            <a:off x="295060" y="1378670"/>
            <a:ext cx="75438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70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Apresentação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73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36635" y="1074420"/>
            <a:ext cx="8146305" cy="746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60" y="784781"/>
            <a:ext cx="7543801" cy="4156178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015" y="108041"/>
            <a:ext cx="4238861" cy="27384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Apresentação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136635" y="1074420"/>
            <a:ext cx="8146305" cy="746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015" y="108041"/>
            <a:ext cx="4238861" cy="27384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Apresentação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2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136635" y="1074420"/>
            <a:ext cx="8146305" cy="746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331" y="798924"/>
            <a:ext cx="3703320" cy="414515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1811" y="798924"/>
            <a:ext cx="3703320" cy="41451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015" y="108041"/>
            <a:ext cx="4238861" cy="27384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Apresentação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0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136635" y="1074420"/>
            <a:ext cx="8146305" cy="746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327" y="790323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0691" y="1442306"/>
            <a:ext cx="3703320" cy="365010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1807" y="790323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1171" y="1442306"/>
            <a:ext cx="3703320" cy="365010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9015" y="108041"/>
            <a:ext cx="4238861" cy="27384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Apresentação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9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Apresentação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6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 userDrawn="1"/>
        </p:nvSpPr>
        <p:spPr>
          <a:xfrm>
            <a:off x="2387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768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556259"/>
            <a:ext cx="7543800" cy="74676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Apresentação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4727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601979"/>
            <a:ext cx="7543800" cy="70104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Apresentação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8335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Apresentação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Apresentação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1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6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8286162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536151"/>
            <a:ext cx="7543800" cy="766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pt-BR" dirty="0" smtClean="0"/>
              <a:t>NOME DA Apresentação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40778" y="4844839"/>
            <a:ext cx="9453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 userDrawn="1"/>
        </p:nvSpPr>
        <p:spPr>
          <a:xfrm>
            <a:off x="105264" y="-1176"/>
            <a:ext cx="4390570" cy="53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" name="Triângulo retângulo 11"/>
          <p:cNvSpPr/>
          <p:nvPr userDrawn="1"/>
        </p:nvSpPr>
        <p:spPr>
          <a:xfrm rot="5400000">
            <a:off x="4605408" y="-108394"/>
            <a:ext cx="537328" cy="756468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3" name="Retângulo 12"/>
          <p:cNvSpPr/>
          <p:nvPr userDrawn="1"/>
        </p:nvSpPr>
        <p:spPr>
          <a:xfrm>
            <a:off x="0" y="3"/>
            <a:ext cx="4390570" cy="537328"/>
          </a:xfrm>
          <a:prstGeom prst="rect">
            <a:avLst/>
          </a:prstGeom>
          <a:solidFill>
            <a:srgbClr val="63A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4" name="Triângulo retângulo 13"/>
          <p:cNvSpPr/>
          <p:nvPr userDrawn="1"/>
        </p:nvSpPr>
        <p:spPr>
          <a:xfrm rot="5400000">
            <a:off x="4500143" y="-109570"/>
            <a:ext cx="537328" cy="756468"/>
          </a:xfrm>
          <a:prstGeom prst="rtTriangle">
            <a:avLst/>
          </a:prstGeom>
          <a:solidFill>
            <a:srgbClr val="63A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740" y="33917"/>
            <a:ext cx="966358" cy="484748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8286163" y="0"/>
            <a:ext cx="85784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8"/>
          <p:cNvSpPr/>
          <p:nvPr userDrawn="1"/>
        </p:nvSpPr>
        <p:spPr>
          <a:xfrm>
            <a:off x="8286163" y="5"/>
            <a:ext cx="80596" cy="51434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42" y="90642"/>
            <a:ext cx="1382914" cy="43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9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27" r:id="rId12"/>
    <p:sldLayoutId id="2147483828" r:id="rId13"/>
    <p:sldLayoutId id="2147483818" r:id="rId14"/>
    <p:sldLayoutId id="2147483819" r:id="rId15"/>
  </p:sldLayoutIdLst>
  <p:hf sldNum="0"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eita.pr.gov.br/receitapr/solicitacao_cadastro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Apresentação</a:t>
            </a:r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385665" y="845975"/>
            <a:ext cx="7769290" cy="2734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  <a:defRPr/>
            </a:pPr>
            <a:r>
              <a:rPr lang="pt-BR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NOTA </a:t>
            </a:r>
            <a:r>
              <a:rPr lang="pt-BR" sz="2400" b="1" dirty="0">
                <a:solidFill>
                  <a:srgbClr val="C00000"/>
                </a:solidFill>
                <a:ea typeface="Times New Roman" panose="02020603050405020304" pitchFamily="18" charset="0"/>
              </a:rPr>
              <a:t>FISCAL DE PRODUTOR ELETRÔNICA - </a:t>
            </a:r>
            <a:r>
              <a:rPr lang="pt-BR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NFP-e</a:t>
            </a:r>
          </a:p>
          <a:p>
            <a:pPr algn="ctr">
              <a:lnSpc>
                <a:spcPts val="1900"/>
              </a:lnSpc>
              <a:defRPr/>
            </a:pPr>
            <a:r>
              <a:rPr lang="pt-BR" sz="2400" b="1" dirty="0">
                <a:solidFill>
                  <a:prstClr val="black"/>
                </a:solidFill>
                <a:ea typeface="Times New Roman" panose="02020603050405020304" pitchFamily="18" charset="0"/>
              </a:rPr>
              <a:t> </a:t>
            </a:r>
            <a:endParaRPr lang="pt-BR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0" indent="-901700" algn="ctr">
              <a:tabLst>
                <a:tab pos="447675" algn="l"/>
                <a:tab pos="7127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3200" b="1" dirty="0" smtClean="0">
                <a:solidFill>
                  <a:srgbClr val="2B08AC"/>
                </a:solidFill>
                <a:latin typeface="Lucida Console" panose="020B0609040504020204" pitchFamily="49" charset="0"/>
              </a:rPr>
              <a:t>ORIENTAÇÕES</a:t>
            </a:r>
            <a:endParaRPr lang="pt-BR" sz="3200" b="1" dirty="0">
              <a:solidFill>
                <a:srgbClr val="2B08AC"/>
              </a:solidFill>
              <a:latin typeface="Lucida Console" panose="020B0609040504020204" pitchFamily="49" charset="0"/>
            </a:endParaRPr>
          </a:p>
          <a:p>
            <a:pPr marL="901700" indent="-901700" algn="ctr">
              <a:tabLst>
                <a:tab pos="447675" algn="l"/>
                <a:tab pos="7127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2000" b="1" dirty="0">
              <a:solidFill>
                <a:srgbClr val="2B08AC"/>
              </a:solidFill>
              <a:latin typeface="Lucida Console" panose="020B0609040504020204" pitchFamily="49" charset="0"/>
            </a:endParaRPr>
          </a:p>
          <a:p>
            <a:pPr marL="901700" indent="-901700" algn="ctr">
              <a:tabLst>
                <a:tab pos="447675" algn="l"/>
                <a:tab pos="7127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000" b="1" dirty="0" smtClean="0">
                <a:solidFill>
                  <a:srgbClr val="2B08AC"/>
                </a:solidFill>
                <a:latin typeface="Lucida Console" panose="020B0609040504020204" pitchFamily="49" charset="0"/>
              </a:rPr>
              <a:t>COMO TORNAR-SE USUÁRIO DO RECEITA-PR</a:t>
            </a:r>
            <a:endParaRPr lang="pt-BR" sz="2000" b="1" dirty="0">
              <a:solidFill>
                <a:srgbClr val="2B08AC"/>
              </a:solidFill>
              <a:latin typeface="Lucida Console" panose="020B0609040504020204" pitchFamily="49" charset="0"/>
            </a:endParaRPr>
          </a:p>
          <a:p>
            <a:pPr marL="901700" indent="-901700" algn="ctr">
              <a:tabLst>
                <a:tab pos="447675" algn="l"/>
                <a:tab pos="7127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2800" b="1" dirty="0">
              <a:solidFill>
                <a:srgbClr val="51C3F9"/>
              </a:solidFill>
              <a:latin typeface="Lucida Console" panose="020B0609040504020204" pitchFamily="49" charset="0"/>
            </a:endParaRPr>
          </a:p>
          <a:p>
            <a:pPr marL="901700" indent="-901700" algn="ctr">
              <a:tabLst>
                <a:tab pos="447675" algn="l"/>
                <a:tab pos="7127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000" b="1" dirty="0" smtClean="0">
                <a:solidFill>
                  <a:prstClr val="black"/>
                </a:solidFill>
                <a:latin typeface="Lucida Console" panose="020B0609040504020204" pitchFamily="49" charset="0"/>
              </a:rPr>
              <a:t>OBRIGATORIEDADE DE EMISSÃO DE NFP-e </a:t>
            </a:r>
          </a:p>
          <a:p>
            <a:pPr marL="901700" indent="-901700" algn="ctr">
              <a:tabLst>
                <a:tab pos="447675" algn="l"/>
                <a:tab pos="7127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000" b="1" dirty="0" smtClean="0">
                <a:solidFill>
                  <a:prstClr val="black"/>
                </a:solidFill>
                <a:latin typeface="Lucida Console" panose="020B0609040504020204" pitchFamily="49" charset="0"/>
              </a:rPr>
              <a:t>A PARTIR DE 01/01/2018</a:t>
            </a:r>
            <a:endParaRPr lang="pt-BR" sz="2000" b="1" dirty="0">
              <a:solidFill>
                <a:srgbClr val="339966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8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Apresentação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78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9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Apresentação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" y="0"/>
            <a:ext cx="91331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Apresentação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5" y="1292084"/>
            <a:ext cx="9144000" cy="4005493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 rot="10800000">
            <a:off x="3968621" y="2873765"/>
            <a:ext cx="914400" cy="3477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765" y="539562"/>
            <a:ext cx="8245598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pt-BR" altLang="pt-BR" sz="24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Preencha o </a:t>
            </a:r>
            <a:r>
              <a:rPr lang="pt-BR" altLang="pt-BR" sz="24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hlinkClick r:id="rId3"/>
              </a:rPr>
              <a:t>formulário eletrônico</a:t>
            </a:r>
            <a:r>
              <a:rPr lang="pt-BR" altLang="pt-BR" sz="24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 para solicitação de uso</a:t>
            </a: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200" b="1" dirty="0" smtClean="0">
                <a:cs typeface="Arial" panose="020B0604020202020204" pitchFamily="34" charset="0"/>
              </a:rPr>
              <a:t>   É obrigatório o produtor rural ter uma conta de </a:t>
            </a:r>
            <a:r>
              <a:rPr lang="pt-BR" altLang="pt-BR" sz="1200" b="1" dirty="0" err="1" smtClean="0">
                <a:cs typeface="Arial" panose="020B0604020202020204" pitchFamily="34" charset="0"/>
              </a:rPr>
              <a:t>email</a:t>
            </a:r>
            <a:r>
              <a:rPr lang="pt-BR" altLang="pt-BR" sz="1200" b="1" dirty="0" smtClean="0">
                <a:cs typeface="Arial" panose="020B0604020202020204" pitchFamily="34" charset="0"/>
              </a:rPr>
              <a:t> para receber o link para confirmação de acesso e senha.</a:t>
            </a: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effectLst/>
              </a:rPr>
              <a:t/>
            </a:r>
            <a:br>
              <a:rPr kumimoji="0" lang="pt-BR" altLang="pt-BR" sz="1200" b="1" i="0" u="none" strike="noStrike" cap="none" normalizeH="0" baseline="0" dirty="0" smtClean="0">
                <a:ln>
                  <a:noFill/>
                </a:ln>
                <a:effectLst/>
              </a:rPr>
            </a:br>
            <a:endParaRPr kumimoji="0" lang="pt-BR" altLang="pt-BR" sz="12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1026" name="Picture 2" descr="imag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5" y="525704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5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>
                <a:solidFill>
                  <a:prstClr val="white"/>
                </a:solidFill>
              </a:rPr>
              <a:t>Apresentação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86612" y="808654"/>
            <a:ext cx="7949681" cy="447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0" indent="-901700" algn="ctr">
              <a:tabLst>
                <a:tab pos="447675" algn="l"/>
                <a:tab pos="7127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2400" b="1" dirty="0" smtClean="0">
              <a:solidFill>
                <a:srgbClr val="2B08AC"/>
              </a:solidFill>
              <a:latin typeface="Lucida Console" panose="020B0609040504020204" pitchFamily="49" charset="0"/>
            </a:endParaRPr>
          </a:p>
          <a:p>
            <a:pPr marL="901700" indent="-901700" algn="ctr">
              <a:tabLst>
                <a:tab pos="447675" algn="l"/>
                <a:tab pos="7127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2400" b="1" dirty="0">
              <a:solidFill>
                <a:srgbClr val="2B08AC"/>
              </a:solidFill>
              <a:latin typeface="Lucida Console" panose="020B0609040504020204" pitchFamily="49" charset="0"/>
            </a:endParaRPr>
          </a:p>
          <a:p>
            <a:pPr marL="901700" indent="-901700" algn="ctr">
              <a:tabLst>
                <a:tab pos="447675" algn="l"/>
                <a:tab pos="7127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400" b="1" dirty="0" smtClean="0">
                <a:solidFill>
                  <a:srgbClr val="2B08AC"/>
                </a:solidFill>
                <a:latin typeface="Lucida Console" panose="020B0609040504020204" pitchFamily="49" charset="0"/>
              </a:rPr>
              <a:t>APÓS </a:t>
            </a:r>
            <a:r>
              <a:rPr lang="pt-BR" sz="2400" b="1" dirty="0">
                <a:solidFill>
                  <a:srgbClr val="2B08AC"/>
                </a:solidFill>
                <a:latin typeface="Lucida Console" panose="020B0609040504020204" pitchFamily="49" charset="0"/>
              </a:rPr>
              <a:t>O PREENCHIMENTO</a:t>
            </a:r>
            <a:r>
              <a:rPr lang="pt-BR" sz="2400" dirty="0">
                <a:solidFill>
                  <a:srgbClr val="FF0000"/>
                </a:solidFill>
                <a:latin typeface="Lucida Console" panose="020B0609040504020204" pitchFamily="49" charset="0"/>
              </a:rPr>
              <a:t> </a:t>
            </a:r>
            <a:r>
              <a:rPr lang="pt-BR" sz="2400" b="1" dirty="0">
                <a:solidFill>
                  <a:srgbClr val="2B08AC"/>
                </a:solidFill>
                <a:latin typeface="Lucida Console" panose="020B0609040504020204" pitchFamily="49" charset="0"/>
              </a:rPr>
              <a:t>DO </a:t>
            </a:r>
            <a:r>
              <a:rPr lang="pt-BR" sz="2400" b="1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FORMULÁRIO ELETRÔNICO(</a:t>
            </a:r>
            <a:r>
              <a:rPr lang="pt-BR" sz="2400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TERMO </a:t>
            </a:r>
            <a:r>
              <a:rPr lang="pt-BR" sz="2400" dirty="0">
                <a:solidFill>
                  <a:srgbClr val="FF0000"/>
                </a:solidFill>
                <a:latin typeface="Lucida Console" panose="020B0609040504020204" pitchFamily="49" charset="0"/>
              </a:rPr>
              <a:t>DE </a:t>
            </a:r>
            <a:r>
              <a:rPr lang="pt-BR" sz="2400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ADESÃO)</a:t>
            </a:r>
            <a:r>
              <a:rPr lang="pt-BR" sz="2400" b="1" dirty="0" smtClean="0">
                <a:solidFill>
                  <a:srgbClr val="2B08AC"/>
                </a:solidFill>
                <a:latin typeface="Lucida Console" panose="020B0609040504020204" pitchFamily="49" charset="0"/>
              </a:rPr>
              <a:t> </a:t>
            </a:r>
            <a:r>
              <a:rPr lang="pt-BR" sz="2400" b="1" dirty="0">
                <a:solidFill>
                  <a:srgbClr val="2B08AC"/>
                </a:solidFill>
                <a:latin typeface="Lucida Console" panose="020B0609040504020204" pitchFamily="49" charset="0"/>
              </a:rPr>
              <a:t>NO </a:t>
            </a:r>
            <a:r>
              <a:rPr lang="pt-BR" sz="2400" b="1" dirty="0" smtClean="0">
                <a:solidFill>
                  <a:srgbClr val="2B08AC"/>
                </a:solidFill>
                <a:latin typeface="Lucida Console" panose="020B0609040504020204" pitchFamily="49" charset="0"/>
              </a:rPr>
              <a:t>RECEITA-PR, IMPRIMI-LO,ASSINÁ-LO,</a:t>
            </a:r>
          </a:p>
          <a:p>
            <a:pPr marL="901700" indent="-901700" algn="ctr">
              <a:tabLst>
                <a:tab pos="447675" algn="l"/>
                <a:tab pos="7127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400" b="1" dirty="0" smtClean="0">
                <a:solidFill>
                  <a:srgbClr val="2B08AC"/>
                </a:solidFill>
                <a:latin typeface="Lucida Console" panose="020B0609040504020204" pitchFamily="49" charset="0"/>
              </a:rPr>
              <a:t>E, </a:t>
            </a:r>
            <a:r>
              <a:rPr lang="pt-BR" sz="2400" b="1" dirty="0">
                <a:solidFill>
                  <a:srgbClr val="2B08AC"/>
                </a:solidFill>
                <a:latin typeface="Lucida Console" panose="020B0609040504020204" pitchFamily="49" charset="0"/>
              </a:rPr>
              <a:t>RECONHECER FIRMA DA ASSINATURA EM </a:t>
            </a:r>
            <a:r>
              <a:rPr lang="pt-BR" sz="2400" b="1" dirty="0" smtClean="0">
                <a:solidFill>
                  <a:srgbClr val="2B08AC"/>
                </a:solidFill>
                <a:latin typeface="Lucida Console" panose="020B0609040504020204" pitchFamily="49" charset="0"/>
              </a:rPr>
              <a:t>CARTÓRIO.</a:t>
            </a:r>
          </a:p>
          <a:p>
            <a:pPr marL="901700" indent="-901700" algn="ctr">
              <a:tabLst>
                <a:tab pos="447675" algn="l"/>
                <a:tab pos="7127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2400" b="1" dirty="0" smtClean="0">
              <a:solidFill>
                <a:srgbClr val="2B08AC"/>
              </a:solidFill>
              <a:latin typeface="Lucida Console" panose="020B0609040504020204" pitchFamily="49" charset="0"/>
            </a:endParaRPr>
          </a:p>
          <a:p>
            <a:pPr marL="901700" indent="-901700" algn="ctr">
              <a:tabLst>
                <a:tab pos="447675" algn="l"/>
                <a:tab pos="7127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2400" b="1" dirty="0">
              <a:solidFill>
                <a:srgbClr val="2B08AC"/>
              </a:solidFill>
              <a:latin typeface="Lucida Console" panose="020B0609040504020204" pitchFamily="49" charset="0"/>
            </a:endParaRPr>
          </a:p>
          <a:p>
            <a:pPr algn="ctr">
              <a:spcBef>
                <a:spcPts val="1250"/>
              </a:spcBef>
              <a:spcAft>
                <a:spcPts val="1250"/>
              </a:spcAft>
              <a:defRPr/>
            </a:pPr>
            <a:endParaRPr lang="pt-BR" b="1" i="1" dirty="0" smtClean="0">
              <a:solidFill>
                <a:srgbClr val="993300"/>
              </a:solidFill>
              <a:latin typeface="Bauhaus 93" panose="04030905020B02020C02" pitchFamily="82" charset="0"/>
            </a:endParaRPr>
          </a:p>
          <a:p>
            <a:pPr algn="ctr">
              <a:spcBef>
                <a:spcPts val="1250"/>
              </a:spcBef>
              <a:spcAft>
                <a:spcPts val="1250"/>
              </a:spcAft>
              <a:defRPr/>
            </a:pPr>
            <a:endParaRPr lang="pt-BR" b="1" i="1" dirty="0">
              <a:solidFill>
                <a:srgbClr val="9933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5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>
                <a:solidFill>
                  <a:prstClr val="white"/>
                </a:solidFill>
              </a:rPr>
              <a:t>Apresentação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0155" y="864638"/>
            <a:ext cx="7999445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0" indent="-901700" algn="ctr">
              <a:tabLst>
                <a:tab pos="447675" algn="l"/>
                <a:tab pos="7127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2400" b="1" dirty="0" smtClean="0">
              <a:solidFill>
                <a:srgbClr val="2B08AC"/>
              </a:solidFill>
              <a:latin typeface="Lucida Console" panose="020B0609040504020204" pitchFamily="49" charset="0"/>
            </a:endParaRPr>
          </a:p>
          <a:p>
            <a:pPr marL="901700" indent="-901700" algn="ctr">
              <a:tabLst>
                <a:tab pos="447675" algn="l"/>
                <a:tab pos="7127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400" b="1" dirty="0" smtClean="0">
                <a:solidFill>
                  <a:srgbClr val="2B08AC"/>
                </a:solidFill>
                <a:latin typeface="Lucida Console" panose="020B0609040504020204" pitchFamily="49" charset="0"/>
              </a:rPr>
              <a:t>A SEGUIR ENTREGAR O </a:t>
            </a:r>
            <a:r>
              <a:rPr lang="pt-BR" sz="2400" b="1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TERMO DE ADESÃO</a:t>
            </a:r>
            <a:r>
              <a:rPr lang="pt-BR" sz="2400" b="1" dirty="0" smtClean="0">
                <a:solidFill>
                  <a:srgbClr val="2B08AC"/>
                </a:solidFill>
                <a:latin typeface="Lucida Console" panose="020B0609040504020204" pitchFamily="49" charset="0"/>
              </a:rPr>
              <a:t>, </a:t>
            </a:r>
            <a:r>
              <a:rPr lang="pt-BR" sz="24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PESSOALMENTE</a:t>
            </a:r>
            <a:r>
              <a:rPr lang="pt-BR" sz="2400" b="1" dirty="0">
                <a:solidFill>
                  <a:srgbClr val="2B08AC"/>
                </a:solidFill>
                <a:latin typeface="Lucida Console" panose="020B0609040504020204" pitchFamily="49" charset="0"/>
              </a:rPr>
              <a:t> OU </a:t>
            </a:r>
            <a:r>
              <a:rPr lang="pt-BR" sz="2400" b="1" dirty="0">
                <a:solidFill>
                  <a:srgbClr val="FF0000"/>
                </a:solidFill>
                <a:latin typeface="Lucida Console" panose="020B0609040504020204" pitchFamily="49" charset="0"/>
              </a:rPr>
              <a:t>PELOS CORREIOS NA </a:t>
            </a:r>
            <a:r>
              <a:rPr lang="pt-BR" sz="2400" b="1" u="sng" dirty="0">
                <a:solidFill>
                  <a:srgbClr val="002060"/>
                </a:solidFill>
                <a:latin typeface="Lucida Console" panose="020B0609040504020204" pitchFamily="49" charset="0"/>
              </a:rPr>
              <a:t>AGÊNCIA DE RENDAS DA RECEITA ESTADUAL</a:t>
            </a:r>
            <a:r>
              <a:rPr lang="pt-BR" sz="2400" b="1" dirty="0">
                <a:solidFill>
                  <a:srgbClr val="2B08AC"/>
                </a:solidFill>
                <a:latin typeface="Lucida Console" panose="020B0609040504020204" pitchFamily="49" charset="0"/>
              </a:rPr>
              <a:t>, MAIS PRÓXIMA DE SEU DOMICÍLIO TRIBUTÁRIO.</a:t>
            </a:r>
          </a:p>
          <a:p>
            <a:pPr marL="901700" indent="-901700" algn="ctr">
              <a:tabLst>
                <a:tab pos="447675" algn="l"/>
                <a:tab pos="7127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2400" b="1" dirty="0">
              <a:solidFill>
                <a:srgbClr val="2B08AC"/>
              </a:solidFill>
              <a:latin typeface="Lucida Console" panose="020B0609040504020204" pitchFamily="49" charset="0"/>
            </a:endParaRPr>
          </a:p>
          <a:p>
            <a:pPr algn="ctr">
              <a:spcBef>
                <a:spcPts val="1250"/>
              </a:spcBef>
              <a:spcAft>
                <a:spcPts val="1250"/>
              </a:spcAft>
              <a:defRPr/>
            </a:pPr>
            <a:endParaRPr lang="pt-BR" b="1" i="1" dirty="0" smtClean="0">
              <a:solidFill>
                <a:srgbClr val="993300"/>
              </a:solidFill>
              <a:latin typeface="Bauhaus 93" panose="04030905020B02020C02" pitchFamily="82" charset="0"/>
            </a:endParaRPr>
          </a:p>
          <a:p>
            <a:pPr algn="ctr">
              <a:spcBef>
                <a:spcPts val="1250"/>
              </a:spcBef>
              <a:spcAft>
                <a:spcPts val="1250"/>
              </a:spcAft>
              <a:defRPr/>
            </a:pPr>
            <a:endParaRPr lang="pt-BR" b="1" i="1" dirty="0">
              <a:solidFill>
                <a:srgbClr val="9933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9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>
                <a:solidFill>
                  <a:prstClr val="white"/>
                </a:solidFill>
              </a:rPr>
              <a:t>Apresentação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0155" y="864638"/>
            <a:ext cx="7999445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0" indent="-901700" algn="ctr">
              <a:tabLst>
                <a:tab pos="447675" algn="l"/>
                <a:tab pos="7127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400" b="1" dirty="0" smtClean="0">
                <a:solidFill>
                  <a:srgbClr val="2B08AC"/>
                </a:solidFill>
                <a:latin typeface="Lucida Console" panose="020B0609040504020204" pitchFamily="49" charset="0"/>
              </a:rPr>
              <a:t>Como saber qual é a Agência de Rendas mais próxima do município de sua propriedade?</a:t>
            </a:r>
          </a:p>
          <a:p>
            <a:pPr marL="901700" indent="-901700" algn="ctr">
              <a:tabLst>
                <a:tab pos="447675" algn="l"/>
                <a:tab pos="7127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400" b="1" dirty="0" smtClean="0">
                <a:solidFill>
                  <a:srgbClr val="2B08AC"/>
                </a:solidFill>
                <a:latin typeface="Lucida Console" panose="020B0609040504020204" pitchFamily="49" charset="0"/>
              </a:rPr>
              <a:t> Ir na página </a:t>
            </a:r>
            <a:r>
              <a:rPr lang="pt-BR" sz="2400" b="1" dirty="0" err="1" smtClean="0">
                <a:solidFill>
                  <a:srgbClr val="2B08AC"/>
                </a:solidFill>
                <a:latin typeface="Lucida Console" panose="020B0609040504020204" pitchFamily="49" charset="0"/>
              </a:rPr>
              <a:t>incial</a:t>
            </a:r>
            <a:r>
              <a:rPr lang="pt-BR" sz="2400" b="1" dirty="0" smtClean="0">
                <a:solidFill>
                  <a:srgbClr val="2B08AC"/>
                </a:solidFill>
                <a:latin typeface="Lucida Console" panose="020B0609040504020204" pitchFamily="49" charset="0"/>
              </a:rPr>
              <a:t> da SEFA, clicar em INSTITUCIONAL (+)</a:t>
            </a:r>
          </a:p>
          <a:p>
            <a:pPr marL="901700" indent="-901700" algn="ctr">
              <a:tabLst>
                <a:tab pos="447675" algn="l"/>
                <a:tab pos="7127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2400" b="1" dirty="0" smtClean="0">
              <a:solidFill>
                <a:srgbClr val="2B08AC"/>
              </a:solidFill>
              <a:latin typeface="Lucida Console" panose="020B0609040504020204" pitchFamily="49" charset="0"/>
            </a:endParaRPr>
          </a:p>
          <a:p>
            <a:pPr marL="901700" indent="-901700" algn="ctr">
              <a:tabLst>
                <a:tab pos="447675" algn="l"/>
                <a:tab pos="7127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2400" b="1" dirty="0">
              <a:solidFill>
                <a:srgbClr val="2B08AC"/>
              </a:solidFill>
              <a:latin typeface="Lucida Console" panose="020B0609040504020204" pitchFamily="49" charset="0"/>
            </a:endParaRPr>
          </a:p>
          <a:p>
            <a:pPr algn="ctr">
              <a:spcBef>
                <a:spcPts val="1250"/>
              </a:spcBef>
              <a:spcAft>
                <a:spcPts val="1250"/>
              </a:spcAft>
              <a:defRPr/>
            </a:pPr>
            <a:endParaRPr lang="pt-BR" b="1" i="1" dirty="0" smtClean="0">
              <a:solidFill>
                <a:srgbClr val="993300"/>
              </a:solidFill>
              <a:latin typeface="Bauhaus 93" panose="04030905020B02020C02" pitchFamily="82" charset="0"/>
            </a:endParaRPr>
          </a:p>
          <a:p>
            <a:pPr algn="ctr">
              <a:spcBef>
                <a:spcPts val="1250"/>
              </a:spcBef>
              <a:spcAft>
                <a:spcPts val="1250"/>
              </a:spcAft>
              <a:defRPr/>
            </a:pPr>
            <a:endParaRPr lang="pt-BR" b="1" i="1" dirty="0">
              <a:solidFill>
                <a:srgbClr val="993300"/>
              </a:solidFill>
              <a:latin typeface="Bauhaus 93" panose="04030905020B02020C02" pitchFamily="82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0547"/>
            <a:ext cx="9144000" cy="2424844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>
            <a:off x="1212979" y="4043267"/>
            <a:ext cx="597160" cy="1430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>
            <a:off x="3147527" y="3570514"/>
            <a:ext cx="180392" cy="3859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10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>
                <a:solidFill>
                  <a:prstClr val="white"/>
                </a:solidFill>
              </a:rPr>
              <a:t>Apresentação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927"/>
            <a:ext cx="8393666" cy="4217567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>
            <a:off x="391886" y="3713583"/>
            <a:ext cx="1393372" cy="1679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7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>
                <a:solidFill>
                  <a:prstClr val="white"/>
                </a:solidFill>
              </a:rPr>
              <a:t>Apresentação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956" y="0"/>
            <a:ext cx="9244956" cy="5163085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 rot="10800000">
            <a:off x="3054218" y="4621762"/>
            <a:ext cx="1063690" cy="1617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3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>
                <a:solidFill>
                  <a:prstClr val="white"/>
                </a:solidFill>
              </a:rPr>
              <a:t>Apresentação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" y="-38100"/>
            <a:ext cx="9525000" cy="5219700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>
          <a:xfrm>
            <a:off x="4690188" y="2282890"/>
            <a:ext cx="180392" cy="7588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129015" y="4012163"/>
            <a:ext cx="2251787" cy="118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2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>
                <a:solidFill>
                  <a:prstClr val="white"/>
                </a:solidFill>
              </a:rPr>
              <a:t>Apresentação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4690188" y="2282890"/>
            <a:ext cx="180392" cy="7588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3"/>
            <a:ext cx="9277047" cy="5138057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>
            <a:off x="0" y="4335625"/>
            <a:ext cx="421374" cy="1119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9341042">
            <a:off x="1015431" y="4469222"/>
            <a:ext cx="176106" cy="32975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38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Apresentação</a:t>
            </a:r>
            <a:endParaRPr lang="en-US" dirty="0"/>
          </a:p>
        </p:txBody>
      </p:sp>
      <p:sp>
        <p:nvSpPr>
          <p:cNvPr id="8" name="Retângulo 1"/>
          <p:cNvSpPr>
            <a:spLocks noChangeArrowheads="1"/>
          </p:cNvSpPr>
          <p:nvPr/>
        </p:nvSpPr>
        <p:spPr bwMode="auto">
          <a:xfrm>
            <a:off x="474922" y="1010979"/>
            <a:ext cx="7559675" cy="406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1900"/>
              </a:lnSpc>
            </a:pPr>
            <a:r>
              <a:rPr lang="pt-BR" sz="2400" b="1" dirty="0" smtClean="0">
                <a:cs typeface="Times New Roman" panose="02020603050405020304" pitchFamily="18" charset="0"/>
              </a:rPr>
              <a:t>OBRIGATORIEDADE </a:t>
            </a:r>
            <a:r>
              <a:rPr lang="pt-BR" sz="2400" b="1" dirty="0">
                <a:cs typeface="Times New Roman" panose="02020603050405020304" pitchFamily="18" charset="0"/>
              </a:rPr>
              <a:t>DE EMISSÃO DE NFP-e </a:t>
            </a:r>
          </a:p>
          <a:p>
            <a:pPr algn="ctr">
              <a:lnSpc>
                <a:spcPts val="1900"/>
              </a:lnSpc>
            </a:pPr>
            <a:r>
              <a:rPr lang="pt-BR" sz="2400" b="1" dirty="0">
                <a:cs typeface="Times New Roman" panose="02020603050405020304" pitchFamily="18" charset="0"/>
              </a:rPr>
              <a:t>A PARTIR DE 01/01/2018</a:t>
            </a:r>
          </a:p>
          <a:p>
            <a:pPr algn="ctr">
              <a:lnSpc>
                <a:spcPts val="1900"/>
              </a:lnSpc>
            </a:pPr>
            <a:r>
              <a:rPr lang="pt-BR" sz="2400" b="1" dirty="0">
                <a:cs typeface="Times New Roman" panose="02020603050405020304" pitchFamily="18" charset="0"/>
              </a:rPr>
              <a:t> </a:t>
            </a:r>
            <a:endParaRPr lang="pt-BR" sz="2400" b="1" dirty="0" smtClean="0">
              <a:cs typeface="Times New Roman" panose="02020603050405020304" pitchFamily="18" charset="0"/>
            </a:endParaRPr>
          </a:p>
          <a:p>
            <a:pPr algn="ctr">
              <a:lnSpc>
                <a:spcPts val="1900"/>
              </a:lnSpc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  <a:spcAft>
                <a:spcPts val="2400"/>
              </a:spcAft>
            </a:pPr>
            <a:r>
              <a:rPr lang="pt-BR" sz="2000" b="1" dirty="0" smtClean="0"/>
              <a:t>A </a:t>
            </a:r>
            <a:r>
              <a:rPr lang="pt-BR" sz="2000" b="1" dirty="0"/>
              <a:t>Receita Estadual do Paraná informa que a partir de 01/01/2018 todas as operações interestaduais de produtor rural devem ser realizadas com a Nota Fiscal de Produtor Eletrônica – NFP-e, sendo vedada a utilização da Nota Fiscal de Produtor Rural em papel (modelo 4). Os produtores rurais, obrigatoriamente, precisam fazer o cadastro de usuário no </a:t>
            </a:r>
            <a:r>
              <a:rPr lang="pt-BR" sz="2000" b="1" dirty="0" smtClean="0"/>
              <a:t>portal Receita/PR </a:t>
            </a:r>
            <a:r>
              <a:rPr lang="pt-BR" sz="2000" b="1" dirty="0"/>
              <a:t>para emissão da NFP-e.</a:t>
            </a:r>
          </a:p>
          <a:p>
            <a:pPr algn="just">
              <a:lnSpc>
                <a:spcPts val="3000"/>
              </a:lnSpc>
              <a:spcAft>
                <a:spcPts val="2400"/>
              </a:spcAft>
            </a:pPr>
            <a:endParaRPr lang="pt-BR" sz="2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>
                <a:solidFill>
                  <a:prstClr val="white"/>
                </a:solidFill>
              </a:rPr>
              <a:t>Apresentação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77291" cy="5127133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>
            <a:off x="0" y="4037045"/>
            <a:ext cx="578498" cy="118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4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>
                <a:solidFill>
                  <a:prstClr val="white"/>
                </a:solidFill>
              </a:rPr>
              <a:t>Apresentação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3" y="0"/>
            <a:ext cx="9145353" cy="5143500"/>
          </a:xfrm>
          <a:prstGeom prst="rect">
            <a:avLst/>
          </a:prstGeom>
        </p:spPr>
      </p:pic>
      <p:sp>
        <p:nvSpPr>
          <p:cNvPr id="4" name="Seta para a direita 3"/>
          <p:cNvSpPr/>
          <p:nvPr/>
        </p:nvSpPr>
        <p:spPr>
          <a:xfrm>
            <a:off x="3296817" y="3987282"/>
            <a:ext cx="802433" cy="1079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3296816" y="4208107"/>
            <a:ext cx="802433" cy="1079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3296815" y="4401016"/>
            <a:ext cx="802433" cy="1079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3293703" y="4593925"/>
            <a:ext cx="802433" cy="1079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93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>
                <a:solidFill>
                  <a:prstClr val="white"/>
                </a:solidFill>
              </a:rPr>
              <a:t>Apresentação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14290" cy="5143500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>
            <a:off x="129014" y="2264228"/>
            <a:ext cx="604993" cy="255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 rot="10800000">
            <a:off x="2892490" y="2923592"/>
            <a:ext cx="1001486" cy="3851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 rot="1775958">
            <a:off x="122403" y="2792295"/>
            <a:ext cx="604993" cy="1866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10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Apresentação</a:t>
            </a:r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1039530" y="1067104"/>
            <a:ext cx="6420050" cy="2105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CYBERGOGIA</a:t>
            </a:r>
            <a:endParaRPr lang="pt-BR" sz="20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31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Um dos elementos centrais da </a:t>
            </a:r>
            <a:r>
              <a:rPr lang="pt-BR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cybergogia</a:t>
            </a: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é a intenção de combinar fundamentos da pedagogia e da </a:t>
            </a:r>
            <a:r>
              <a:rPr lang="pt-BR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andragogia</a:t>
            </a: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para chegar a uma nova abordagem para a aprendizagem... </a:t>
            </a:r>
            <a:endParaRPr lang="pt-BR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15" y="824009"/>
            <a:ext cx="79248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5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Apresentação</a:t>
            </a:r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712270" y="961226"/>
            <a:ext cx="69494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50"/>
              </a:spcBef>
              <a:spcAft>
                <a:spcPts val="1250"/>
              </a:spcAft>
              <a:defRPr/>
            </a:pPr>
            <a:r>
              <a:rPr lang="pt-BR" b="1" i="1" dirty="0">
                <a:solidFill>
                  <a:srgbClr val="993300"/>
                </a:solidFill>
                <a:latin typeface="Bauhaus 93" panose="04030905020B02020C02" pitchFamily="82" charset="0"/>
              </a:rPr>
              <a:t>Valéria Beithum de O. Galdeano </a:t>
            </a:r>
            <a:endParaRPr lang="pt-BR" b="1" i="1" dirty="0" smtClean="0">
              <a:solidFill>
                <a:srgbClr val="993300"/>
              </a:solidFill>
              <a:latin typeface="Bauhaus 93" panose="04030905020B02020C02" pitchFamily="82" charset="0"/>
            </a:endParaRPr>
          </a:p>
          <a:p>
            <a:pPr algn="ctr">
              <a:spcBef>
                <a:spcPts val="1250"/>
              </a:spcBef>
              <a:spcAft>
                <a:spcPts val="1250"/>
              </a:spcAft>
              <a:defRPr/>
            </a:pPr>
            <a:r>
              <a:rPr lang="pt-BR" b="1" i="1" dirty="0" smtClean="0">
                <a:solidFill>
                  <a:srgbClr val="993300"/>
                </a:solidFill>
                <a:latin typeface="Bauhaus 93" panose="04030905020B02020C02" pitchFamily="82" charset="0"/>
              </a:rPr>
              <a:t>Auditora Fiscal </a:t>
            </a:r>
          </a:p>
          <a:p>
            <a:pPr algn="ctr">
              <a:spcBef>
                <a:spcPts val="1250"/>
              </a:spcBef>
              <a:spcAft>
                <a:spcPts val="1250"/>
              </a:spcAft>
              <a:defRPr/>
            </a:pPr>
            <a:r>
              <a:rPr lang="pt-BR" b="1" i="1" dirty="0" smtClean="0">
                <a:solidFill>
                  <a:srgbClr val="993300"/>
                </a:solidFill>
                <a:latin typeface="Bauhaus 93" panose="04030905020B02020C02" pitchFamily="82" charset="0"/>
              </a:rPr>
              <a:t>COORDENADORA </a:t>
            </a:r>
            <a:r>
              <a:rPr lang="pt-BR" b="1" i="1" dirty="0">
                <a:solidFill>
                  <a:srgbClr val="993300"/>
                </a:solidFill>
                <a:latin typeface="Bauhaus 93" panose="04030905020B02020C02" pitchFamily="82" charset="0"/>
              </a:rPr>
              <a:t>REGIONAL </a:t>
            </a:r>
            <a:r>
              <a:rPr lang="pt-BR" b="1" i="1" dirty="0" smtClean="0">
                <a:solidFill>
                  <a:srgbClr val="993300"/>
                </a:solidFill>
                <a:latin typeface="Bauhaus 93" panose="04030905020B02020C02" pitchFamily="82" charset="0"/>
              </a:rPr>
              <a:t>SPR-EDUCAÇÃO FISCAL</a:t>
            </a:r>
          </a:p>
          <a:p>
            <a:pPr algn="ctr">
              <a:spcBef>
                <a:spcPts val="1250"/>
              </a:spcBef>
              <a:spcAft>
                <a:spcPts val="1250"/>
              </a:spcAft>
              <a:defRPr/>
            </a:pPr>
            <a:r>
              <a:rPr lang="pt-BR" b="1" i="1" dirty="0" smtClean="0">
                <a:solidFill>
                  <a:srgbClr val="993300"/>
                </a:solidFill>
                <a:latin typeface="Bauhaus 93" panose="04030905020B02020C02" pitchFamily="82" charset="0"/>
              </a:rPr>
              <a:t>3621-6276</a:t>
            </a:r>
          </a:p>
          <a:p>
            <a:pPr algn="ctr">
              <a:spcBef>
                <a:spcPts val="1250"/>
              </a:spcBef>
              <a:spcAft>
                <a:spcPts val="1250"/>
              </a:spcAft>
              <a:defRPr/>
            </a:pPr>
            <a:r>
              <a:rPr lang="pt-BR" b="1" i="1" dirty="0" err="1" smtClean="0">
                <a:solidFill>
                  <a:srgbClr val="993300"/>
                </a:solidFill>
                <a:latin typeface="Bauhaus 93" panose="04030905020B02020C02" pitchFamily="82" charset="0"/>
              </a:rPr>
              <a:t>Email</a:t>
            </a:r>
            <a:r>
              <a:rPr lang="pt-BR" b="1" i="1" dirty="0" smtClean="0">
                <a:solidFill>
                  <a:srgbClr val="993300"/>
                </a:solidFill>
                <a:latin typeface="Bauhaus 93" panose="04030905020B02020C02" pitchFamily="82" charset="0"/>
              </a:rPr>
              <a:t>: beithum@sefa.pr.gov.br</a:t>
            </a:r>
          </a:p>
          <a:p>
            <a:pPr algn="ctr">
              <a:spcBef>
                <a:spcPts val="1250"/>
              </a:spcBef>
              <a:spcAft>
                <a:spcPts val="1250"/>
              </a:spcAft>
              <a:defRPr/>
            </a:pPr>
            <a:r>
              <a:rPr lang="pt-BR" b="1" i="1" dirty="0" smtClean="0">
                <a:solidFill>
                  <a:srgbClr val="993300"/>
                </a:solidFill>
                <a:latin typeface="Bauhaus 93" panose="04030905020B02020C02" pitchFamily="82" charset="0"/>
              </a:rPr>
              <a:t>11ª DRR-UMUARAMA</a:t>
            </a:r>
          </a:p>
          <a:p>
            <a:pPr algn="ctr">
              <a:spcBef>
                <a:spcPts val="1250"/>
              </a:spcBef>
              <a:spcAft>
                <a:spcPts val="1250"/>
              </a:spcAft>
              <a:defRPr/>
            </a:pPr>
            <a:endParaRPr lang="pt-BR" b="1" i="1" dirty="0">
              <a:solidFill>
                <a:srgbClr val="9933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Apresentação</a:t>
            </a:r>
            <a:endParaRPr lang="en-US" dirty="0"/>
          </a:p>
        </p:txBody>
      </p:sp>
      <p:sp>
        <p:nvSpPr>
          <p:cNvPr id="8" name="Retângulo 1"/>
          <p:cNvSpPr>
            <a:spLocks noChangeArrowheads="1"/>
          </p:cNvSpPr>
          <p:nvPr/>
        </p:nvSpPr>
        <p:spPr bwMode="auto">
          <a:xfrm>
            <a:off x="474922" y="1010979"/>
            <a:ext cx="7559675" cy="350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1900"/>
              </a:lnSpc>
            </a:pPr>
            <a:r>
              <a:rPr lang="pt-BR" sz="2400" b="1" dirty="0" smtClean="0">
                <a:cs typeface="Times New Roman" panose="02020603050405020304" pitchFamily="18" charset="0"/>
              </a:rPr>
              <a:t>RECEITA-PR</a:t>
            </a:r>
            <a:r>
              <a:rPr lang="pt-BR" sz="2400" b="1" dirty="0">
                <a:cs typeface="Times New Roman" panose="02020603050405020304" pitchFamily="18" charset="0"/>
              </a:rPr>
              <a:t> </a:t>
            </a:r>
            <a:endParaRPr lang="pt-BR" sz="2400" b="1" dirty="0" smtClean="0">
              <a:cs typeface="Times New Roman" panose="02020603050405020304" pitchFamily="18" charset="0"/>
            </a:endParaRPr>
          </a:p>
          <a:p>
            <a:pPr algn="ctr">
              <a:lnSpc>
                <a:spcPts val="1900"/>
              </a:lnSpc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  <a:spcAft>
                <a:spcPts val="2400"/>
              </a:spcAft>
            </a:pPr>
            <a:r>
              <a:rPr lang="pt-BR" sz="2000" b="1" dirty="0" smtClean="0"/>
              <a:t>A </a:t>
            </a:r>
            <a:r>
              <a:rPr lang="pt-BR" sz="2000" b="1" dirty="0"/>
              <a:t>emissão da NFP-e deverá ser feita pela internet no portal Receita/PR. </a:t>
            </a:r>
            <a:endParaRPr lang="pt-BR" sz="2000" b="1" dirty="0" smtClean="0"/>
          </a:p>
          <a:p>
            <a:pPr algn="just">
              <a:lnSpc>
                <a:spcPts val="3000"/>
              </a:lnSpc>
              <a:spcAft>
                <a:spcPts val="2400"/>
              </a:spcAft>
            </a:pPr>
            <a:r>
              <a:rPr lang="pt-BR" sz="2000" b="1" dirty="0">
                <a:cs typeface="Times New Roman" panose="02020603050405020304" pitchFamily="18" charset="0"/>
              </a:rPr>
              <a:t>CONCEITO: </a:t>
            </a:r>
            <a:r>
              <a:rPr lang="pt-BR" sz="2000" b="1" dirty="0"/>
              <a:t>O Receita/PR é o portal de serviços da Receita Estadual criado em setembro/2010</a:t>
            </a:r>
            <a:r>
              <a:rPr lang="pt-BR" sz="2000" b="1" dirty="0" smtClean="0"/>
              <a:t>.</a:t>
            </a:r>
          </a:p>
          <a:p>
            <a:pPr algn="just">
              <a:lnSpc>
                <a:spcPts val="3000"/>
              </a:lnSpc>
              <a:spcAft>
                <a:spcPts val="2400"/>
              </a:spcAft>
            </a:pPr>
            <a:r>
              <a:rPr lang="pt-BR" sz="2000" b="1" dirty="0" smtClean="0"/>
              <a:t> O </a:t>
            </a:r>
            <a:r>
              <a:rPr lang="pt-BR" sz="2000" b="1" dirty="0"/>
              <a:t>acesso </a:t>
            </a:r>
            <a:r>
              <a:rPr lang="pt-BR" sz="2000" b="1" dirty="0" smtClean="0"/>
              <a:t>se dá </a:t>
            </a:r>
            <a:r>
              <a:rPr lang="pt-BR" sz="2000" b="1" dirty="0"/>
              <a:t>em ambiente seguro e mediante utilização de chave e </a:t>
            </a:r>
            <a:r>
              <a:rPr lang="pt-BR" sz="2000" b="1" dirty="0" smtClean="0"/>
              <a:t>senha. </a:t>
            </a:r>
          </a:p>
        </p:txBody>
      </p:sp>
    </p:spTree>
    <p:extLst>
      <p:ext uri="{BB962C8B-B14F-4D97-AF65-F5344CB8AC3E}">
        <p14:creationId xmlns:p14="http://schemas.microsoft.com/office/powerpoint/2010/main" val="1130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Apresentação</a:t>
            </a:r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866273" y="904776"/>
            <a:ext cx="6828371" cy="414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  <a:defRPr/>
            </a:pPr>
            <a:r>
              <a:rPr lang="pt-BR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Nota Fiscal de Produtor eletrônica - </a:t>
            </a:r>
            <a:r>
              <a:rPr lang="pt-BR" sz="2400" b="1" dirty="0">
                <a:solidFill>
                  <a:srgbClr val="C00000"/>
                </a:solidFill>
                <a:ea typeface="Times New Roman" panose="02020603050405020304" pitchFamily="18" charset="0"/>
              </a:rPr>
              <a:t>NFP-e</a:t>
            </a:r>
          </a:p>
          <a:p>
            <a:pPr algn="ctr">
              <a:lnSpc>
                <a:spcPts val="1900"/>
              </a:lnSpc>
              <a:spcAft>
                <a:spcPts val="0"/>
              </a:spcAft>
              <a:defRPr/>
            </a:pPr>
            <a:endParaRPr lang="pt-BR" sz="2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900"/>
              </a:lnSpc>
              <a:spcAft>
                <a:spcPts val="0"/>
              </a:spcAft>
              <a:defRPr/>
            </a:pPr>
            <a:endParaRPr lang="pt-BR" sz="2400" b="1" dirty="0" smtClean="0">
              <a:ea typeface="Times New Roman" panose="02020603050405020304" pitchFamily="18" charset="0"/>
            </a:endParaRPr>
          </a:p>
          <a:p>
            <a:pPr algn="ctr">
              <a:lnSpc>
                <a:spcPts val="1900"/>
              </a:lnSpc>
              <a:spcAft>
                <a:spcPts val="0"/>
              </a:spcAft>
              <a:defRPr/>
            </a:pPr>
            <a:r>
              <a:rPr lang="pt-BR" sz="2400" b="1" dirty="0">
                <a:ea typeface="Times New Roman" panose="02020603050405020304" pitchFamily="18" charset="0"/>
              </a:rPr>
              <a:t> 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0" indent="-901700" algn="ctr">
              <a:tabLst>
                <a:tab pos="447675" algn="l"/>
                <a:tab pos="7127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3200" b="1" dirty="0" smtClean="0">
                <a:solidFill>
                  <a:srgbClr val="2B08AC"/>
                </a:solidFill>
                <a:latin typeface="Lucida Console" panose="020B0609040504020204" pitchFamily="49" charset="0"/>
              </a:rPr>
              <a:t>COMO </a:t>
            </a:r>
            <a:r>
              <a:rPr lang="pt-BR" sz="3200" b="1" dirty="0">
                <a:solidFill>
                  <a:srgbClr val="2B08AC"/>
                </a:solidFill>
                <a:latin typeface="Lucida Console" panose="020B0609040504020204" pitchFamily="49" charset="0"/>
              </a:rPr>
              <a:t>TORNAR-SE USUÁRIO DO</a:t>
            </a:r>
          </a:p>
          <a:p>
            <a:pPr marL="901700" indent="-901700" algn="ctr">
              <a:tabLst>
                <a:tab pos="447675" algn="l"/>
                <a:tab pos="7127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3200" b="1" dirty="0">
                <a:solidFill>
                  <a:srgbClr val="2B08AC"/>
                </a:solidFill>
                <a:latin typeface="Lucida Console" panose="020B0609040504020204" pitchFamily="49" charset="0"/>
              </a:rPr>
              <a:t> </a:t>
            </a:r>
            <a:r>
              <a:rPr lang="pt-BR" sz="3200" b="1" dirty="0" smtClean="0">
                <a:solidFill>
                  <a:srgbClr val="2B08AC"/>
                </a:solidFill>
                <a:latin typeface="Lucida Console" panose="020B0609040504020204" pitchFamily="49" charset="0"/>
              </a:rPr>
              <a:t>RECEITA-PR PARA EMITIR A</a:t>
            </a:r>
          </a:p>
          <a:p>
            <a:pPr marL="901700" indent="-901700" algn="ctr">
              <a:tabLst>
                <a:tab pos="447675" algn="l"/>
                <a:tab pos="7127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3200" b="1" dirty="0" smtClean="0">
                <a:solidFill>
                  <a:srgbClr val="2B08AC"/>
                </a:solidFill>
                <a:latin typeface="Lucida Console" panose="020B0609040504020204" pitchFamily="49" charset="0"/>
              </a:rPr>
              <a:t>NOTA </a:t>
            </a:r>
            <a:r>
              <a:rPr lang="pt-BR" sz="3200" b="1" dirty="0">
                <a:solidFill>
                  <a:srgbClr val="2B08AC"/>
                </a:solidFill>
                <a:latin typeface="Lucida Console" panose="020B0609040504020204" pitchFamily="49" charset="0"/>
              </a:rPr>
              <a:t>FISCAL DE PRODUTOR ELETRÔNICA - NFP-e</a:t>
            </a:r>
            <a:endParaRPr lang="pt-BR" sz="3200" b="1" dirty="0" smtClean="0">
              <a:solidFill>
                <a:srgbClr val="2B08AC"/>
              </a:solidFill>
              <a:latin typeface="Lucida Console" panose="020B0609040504020204" pitchFamily="49" charset="0"/>
            </a:endParaRPr>
          </a:p>
          <a:p>
            <a:pPr marL="901700" indent="-901700" algn="ctr">
              <a:tabLst>
                <a:tab pos="447675" algn="l"/>
                <a:tab pos="7127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3200" b="1" dirty="0">
              <a:solidFill>
                <a:srgbClr val="2B08AC"/>
              </a:solidFill>
              <a:latin typeface="Lucida Console" panose="020B0609040504020204" pitchFamily="49" charset="0"/>
            </a:endParaRPr>
          </a:p>
          <a:p>
            <a:pPr marL="901700" indent="-901700" algn="ctr">
              <a:tabLst>
                <a:tab pos="447675" algn="l"/>
                <a:tab pos="7127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000" b="1" dirty="0" smtClean="0">
                <a:solidFill>
                  <a:srgbClr val="2B08AC"/>
                </a:solidFill>
                <a:latin typeface="Lucida Console" panose="020B0609040504020204" pitchFamily="49" charset="0"/>
              </a:rPr>
              <a:t>      </a:t>
            </a:r>
            <a:endParaRPr lang="pt-BR" sz="2800" b="1" dirty="0">
              <a:solidFill>
                <a:schemeClr val="accent6"/>
              </a:solidFill>
              <a:latin typeface="Lucida Console" panose="020B0609040504020204" pitchFamily="49" charset="0"/>
            </a:endParaRPr>
          </a:p>
          <a:p>
            <a:pPr marL="901700" indent="-901700" algn="ctr">
              <a:tabLst>
                <a:tab pos="447675" algn="l"/>
                <a:tab pos="71278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2000" b="1" dirty="0" smtClean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8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Apresentação</a:t>
            </a:r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792163" y="970031"/>
            <a:ext cx="7300587" cy="3234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TORNE-SE USUÁRIO DO RECEITA-PR</a:t>
            </a:r>
            <a:r>
              <a:rPr lang="pt-BR" sz="2400" b="1" dirty="0">
                <a:ea typeface="Times New Roman" panose="02020603050405020304" pitchFamily="18" charset="0"/>
              </a:rPr>
              <a:t> </a:t>
            </a:r>
            <a:endParaRPr lang="pt-BR" sz="2400" b="1" dirty="0" smtClean="0">
              <a:ea typeface="Times New Roman" panose="02020603050405020304" pitchFamily="18" charset="0"/>
            </a:endParaRPr>
          </a:p>
          <a:p>
            <a:pPr algn="ctr">
              <a:lnSpc>
                <a:spcPts val="1900"/>
              </a:lnSpc>
              <a:spcAft>
                <a:spcPts val="0"/>
              </a:spcAft>
              <a:defRPr/>
            </a:pPr>
            <a:endParaRPr lang="pt-BR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900"/>
              </a:lnSpc>
              <a:spcAft>
                <a:spcPts val="0"/>
              </a:spcAft>
              <a:defRPr/>
            </a:pP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900"/>
              </a:lnSpc>
              <a:spcAft>
                <a:spcPts val="0"/>
              </a:spcAft>
              <a:defRPr/>
            </a:pPr>
            <a:endParaRPr lang="pt-BR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900"/>
              </a:lnSpc>
              <a:spcAft>
                <a:spcPts val="0"/>
              </a:spcAft>
              <a:defRPr/>
            </a:pPr>
            <a:endParaRPr lang="pt-BR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900"/>
              </a:lnSpc>
              <a:spcAft>
                <a:spcPts val="0"/>
              </a:spcAft>
              <a:defRPr/>
            </a:pP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lnSpc>
                <a:spcPts val="1900"/>
              </a:lnSpc>
              <a:defRPr/>
            </a:pPr>
            <a:r>
              <a:rPr lang="pt-BR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O cadastro de acesso ao portal Receita/PR, para emissão da NFP-e, é feito na página da </a:t>
            </a:r>
            <a:r>
              <a:rPr lang="pt-BR" sz="24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Fazenda</a:t>
            </a:r>
          </a:p>
          <a:p>
            <a:pPr lvl="0" algn="ctr">
              <a:lnSpc>
                <a:spcPts val="1900"/>
              </a:lnSpc>
              <a:defRPr/>
            </a:pPr>
            <a:endParaRPr lang="pt-BR" sz="24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lvl="0" algn="ctr">
              <a:lnSpc>
                <a:spcPts val="1900"/>
              </a:lnSpc>
              <a:defRPr/>
            </a:pPr>
            <a:r>
              <a:rPr lang="pt-BR" sz="24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pt-BR" sz="2400" b="1" u="sng" dirty="0">
                <a:solidFill>
                  <a:srgbClr val="002060"/>
                </a:solidFill>
                <a:ea typeface="Times New Roman" panose="02020603050405020304" pitchFamily="18" charset="0"/>
              </a:rPr>
              <a:t>(www.fazenda.pr.gov.br</a:t>
            </a:r>
            <a:r>
              <a:rPr lang="pt-BR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). </a:t>
            </a:r>
          </a:p>
          <a:p>
            <a:pPr indent="363538" algn="just">
              <a:lnSpc>
                <a:spcPts val="3000"/>
              </a:lnSpc>
              <a:defRPr/>
            </a:pP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3538" algn="just">
              <a:lnSpc>
                <a:spcPts val="2500"/>
              </a:lnSpc>
              <a:spcAft>
                <a:spcPts val="1800"/>
              </a:spcAft>
              <a:defRPr/>
            </a:pPr>
            <a:endParaRPr lang="pt-BR" sz="20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2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Apresentação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836"/>
            <a:ext cx="9144001" cy="5081677"/>
          </a:xfrm>
          <a:prstGeom prst="rect">
            <a:avLst/>
          </a:prstGeom>
        </p:spPr>
      </p:pic>
      <p:sp>
        <p:nvSpPr>
          <p:cNvPr id="4" name="Seta para a direita 3"/>
          <p:cNvSpPr/>
          <p:nvPr/>
        </p:nvSpPr>
        <p:spPr>
          <a:xfrm>
            <a:off x="373224" y="945502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471137" y="183988"/>
            <a:ext cx="895177" cy="2519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4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Apresentação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23261" cy="5088294"/>
          </a:xfrm>
          <a:prstGeom prst="rect">
            <a:avLst/>
          </a:prstGeom>
        </p:spPr>
      </p:pic>
      <p:sp>
        <p:nvSpPr>
          <p:cNvPr id="3" name="Seta para a direita 2"/>
          <p:cNvSpPr/>
          <p:nvPr/>
        </p:nvSpPr>
        <p:spPr>
          <a:xfrm>
            <a:off x="-23994" y="4030823"/>
            <a:ext cx="306018" cy="1679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8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Apresentação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0"/>
            <a:ext cx="9401175" cy="4772025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>
          <a:xfrm>
            <a:off x="129015" y="808654"/>
            <a:ext cx="281532" cy="564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10800000">
            <a:off x="1919994" y="1685730"/>
            <a:ext cx="656902" cy="2674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2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Apresentação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486" y="-1"/>
            <a:ext cx="9172486" cy="5143501"/>
          </a:xfrm>
          <a:prstGeom prst="rect">
            <a:avLst/>
          </a:prstGeom>
        </p:spPr>
      </p:pic>
      <p:sp>
        <p:nvSpPr>
          <p:cNvPr id="7" name="Seta para a direita 6"/>
          <p:cNvSpPr/>
          <p:nvPr/>
        </p:nvSpPr>
        <p:spPr>
          <a:xfrm rot="10800000">
            <a:off x="1076064" y="4583587"/>
            <a:ext cx="846041" cy="3598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17347594">
            <a:off x="6520810" y="221230"/>
            <a:ext cx="398696" cy="103815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61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5808</TotalTime>
  <Words>154</Words>
  <Application>Microsoft Office PowerPoint</Application>
  <PresentationFormat>Apresentação na tela (16:9)</PresentationFormat>
  <Paragraphs>86</Paragraphs>
  <Slides>24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Arial</vt:lpstr>
      <vt:lpstr>Bauhaus 93</vt:lpstr>
      <vt:lpstr>Calibri</vt:lpstr>
      <vt:lpstr>Calibri Light</vt:lpstr>
      <vt:lpstr>Franklin Gothic Medium</vt:lpstr>
      <vt:lpstr>Lucida Console</vt:lpstr>
      <vt:lpstr>Times New Roman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Secretaria da Fazenda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1</dc:title>
  <dc:creator>Mario Sergio da Silva Brito</dc:creator>
  <cp:lastModifiedBy>Rosali Perez Garcia</cp:lastModifiedBy>
  <cp:revision>204</cp:revision>
  <dcterms:created xsi:type="dcterms:W3CDTF">2015-02-11T13:39:00Z</dcterms:created>
  <dcterms:modified xsi:type="dcterms:W3CDTF">2017-09-18T19:10:46Z</dcterms:modified>
</cp:coreProperties>
</file>