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44000" y="144000"/>
            <a:ext cx="8847000" cy="6561000"/>
          </a:xfrm>
          <a:custGeom>
            <a:avLst/>
            <a:gdLst/>
            <a:ahLst/>
            <a:cxnLst/>
            <a:rect l="l" t="t" r="r" b="b"/>
            <a:pathLst>
              <a:path w="8857615" h="6571615">
                <a:moveTo>
                  <a:pt x="0" y="6571488"/>
                </a:moveTo>
                <a:lnTo>
                  <a:pt x="8857488" y="6571488"/>
                </a:lnTo>
                <a:lnTo>
                  <a:pt x="8857488" y="0"/>
                </a:lnTo>
                <a:lnTo>
                  <a:pt x="0" y="0"/>
                </a:lnTo>
                <a:lnTo>
                  <a:pt x="0" y="6571488"/>
                </a:lnTo>
                <a:close/>
                <a:moveTo>
                  <a:pt x="71628" y="6499860"/>
                </a:moveTo>
                <a:lnTo>
                  <a:pt x="8785860" y="6499860"/>
                </a:lnTo>
                <a:lnTo>
                  <a:pt x="8785860" y="71628"/>
                </a:lnTo>
                <a:lnTo>
                  <a:pt x="71628" y="71628"/>
                </a:lnTo>
                <a:lnTo>
                  <a:pt x="71628" y="6499860"/>
                </a:lnTo>
                <a:close/>
              </a:path>
            </a:pathLst>
          </a:custGeom>
          <a:noFill/>
          <a:ln w="25560">
            <a:solidFill>
              <a:srgbClr val="9BBA5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44000" y="144000"/>
            <a:ext cx="8847000" cy="6561000"/>
          </a:xfrm>
          <a:custGeom>
            <a:avLst/>
            <a:gdLst/>
            <a:ahLst/>
            <a:cxnLst/>
            <a:rect l="l" t="t" r="r" b="b"/>
            <a:pathLst>
              <a:path w="8857615" h="6571615">
                <a:moveTo>
                  <a:pt x="0" y="6571488"/>
                </a:moveTo>
                <a:lnTo>
                  <a:pt x="8857488" y="6571488"/>
                </a:lnTo>
                <a:lnTo>
                  <a:pt x="8857488" y="0"/>
                </a:lnTo>
                <a:lnTo>
                  <a:pt x="0" y="0"/>
                </a:lnTo>
                <a:lnTo>
                  <a:pt x="0" y="6571488"/>
                </a:lnTo>
                <a:close/>
                <a:moveTo>
                  <a:pt x="71628" y="6499860"/>
                </a:moveTo>
                <a:lnTo>
                  <a:pt x="8785860" y="6499860"/>
                </a:lnTo>
                <a:lnTo>
                  <a:pt x="8785860" y="71628"/>
                </a:lnTo>
                <a:lnTo>
                  <a:pt x="71628" y="71628"/>
                </a:lnTo>
                <a:lnTo>
                  <a:pt x="71628" y="6499860"/>
                </a:lnTo>
                <a:close/>
              </a:path>
            </a:pathLst>
          </a:custGeom>
          <a:noFill/>
          <a:ln w="25560">
            <a:solidFill>
              <a:srgbClr val="9BBA5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109;p1"/>
          <p:cNvPicPr/>
          <p:nvPr/>
        </p:nvPicPr>
        <p:blipFill>
          <a:blip r:embed="rId2"/>
          <a:stretch/>
        </p:blipFill>
        <p:spPr>
          <a:xfrm>
            <a:off x="522360" y="1008000"/>
            <a:ext cx="1269360" cy="136404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088000" y="936000"/>
            <a:ext cx="6384960" cy="7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880" rIns="0" bIns="0"/>
          <a:lstStyle/>
          <a:p>
            <a:pPr marL="12600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RELATÓRIO MENSAL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oogle Shape;111;p1"/>
          <p:cNvPicPr/>
          <p:nvPr/>
        </p:nvPicPr>
        <p:blipFill>
          <a:blip r:embed="rId3"/>
          <a:stretch/>
        </p:blipFill>
        <p:spPr>
          <a:xfrm>
            <a:off x="7214760" y="4000680"/>
            <a:ext cx="1490760" cy="1918800"/>
          </a:xfrm>
          <a:prstGeom prst="rect">
            <a:avLst/>
          </a:prstGeom>
          <a:ln>
            <a:noFill/>
          </a:ln>
        </p:spPr>
      </p:pic>
      <p:pic>
        <p:nvPicPr>
          <p:cNvPr id="77" name="Google Shape;112;p1"/>
          <p:cNvPicPr/>
          <p:nvPr/>
        </p:nvPicPr>
        <p:blipFill>
          <a:blip r:embed="rId4"/>
          <a:stretch/>
        </p:blipFill>
        <p:spPr>
          <a:xfrm>
            <a:off x="428400" y="4000680"/>
            <a:ext cx="2490480" cy="19036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1512000" y="2314080"/>
            <a:ext cx="6582240" cy="14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2160" rIns="0" bIns="0"/>
          <a:lstStyle/>
          <a:p>
            <a:pPr marL="12240" algn="ctr">
              <a:lnSpc>
                <a:spcPct val="95000"/>
              </a:lnSpc>
            </a:pPr>
            <a:r>
              <a:rPr lang="pt-BR" sz="2700" b="1" strike="noStrike" spc="-1" dirty="0">
                <a:solidFill>
                  <a:srgbClr val="4F612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SECRETARIA DE AGRICULTURA E MEIO AMBIENTE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" algn="ctr">
              <a:lnSpc>
                <a:spcPct val="100000"/>
              </a:lnSpc>
            </a:pP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" algn="ctr">
              <a:lnSpc>
                <a:spcPct val="100000"/>
              </a:lnSpc>
            </a:pPr>
            <a:r>
              <a:rPr lang="pt-BR" sz="2000" b="1" strike="noStrike" spc="-1" smtClean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SETEMBRO </a:t>
            </a:r>
            <a:r>
              <a:rPr lang="pt-BR" sz="20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– </a:t>
            </a:r>
            <a:r>
              <a:rPr lang="pt-BR" sz="20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2025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019760" y="6018480"/>
            <a:ext cx="108540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pt-BR" sz="1800" b="1" strike="noStrike" spc="-1">
                <a:solidFill>
                  <a:srgbClr val="4F612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Ivaí, Paraná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Google Shape;115;p1"/>
          <p:cNvPicPr/>
          <p:nvPr/>
        </p:nvPicPr>
        <p:blipFill>
          <a:blip r:embed="rId5"/>
          <a:stretch/>
        </p:blipFill>
        <p:spPr>
          <a:xfrm>
            <a:off x="5072040" y="4000680"/>
            <a:ext cx="2062080" cy="1918800"/>
          </a:xfrm>
          <a:prstGeom prst="rect">
            <a:avLst/>
          </a:prstGeom>
          <a:ln>
            <a:noFill/>
          </a:ln>
        </p:spPr>
      </p:pic>
      <p:pic>
        <p:nvPicPr>
          <p:cNvPr id="81" name="Google Shape;116;p1"/>
          <p:cNvPicPr/>
          <p:nvPr/>
        </p:nvPicPr>
        <p:blipFill>
          <a:blip r:embed="rId6"/>
          <a:stretch/>
        </p:blipFill>
        <p:spPr>
          <a:xfrm>
            <a:off x="3000600" y="4000680"/>
            <a:ext cx="2027160" cy="19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stamento\Downloads\WhatsApp Image 2025-09-18 at 08.17.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43338" cy="2714644"/>
          </a:xfrm>
          <a:prstGeom prst="rect">
            <a:avLst/>
          </a:prstGeom>
          <a:noFill/>
        </p:spPr>
      </p:pic>
      <p:pic>
        <p:nvPicPr>
          <p:cNvPr id="2051" name="Picture 3" descr="C:\Users\Alistamento\Downloads\WhatsApp Image 2025-09-18 at 08.17.2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357700" cy="2857520"/>
          </a:xfrm>
          <a:prstGeom prst="rect">
            <a:avLst/>
          </a:prstGeom>
          <a:noFill/>
        </p:spPr>
      </p:pic>
      <p:pic>
        <p:nvPicPr>
          <p:cNvPr id="2052" name="Picture 4" descr="C:\Users\Alistamento\Downloads\WhatsApp Image 2025-09-18 at 08.17.24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357562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936000" y="1080000"/>
            <a:ext cx="7696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strike="noStrike" spc="-1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SECRETARIA DE AGROPECUÁRIA E MEIO AMBIENTE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68000" y="3024000"/>
            <a:ext cx="6904080" cy="48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LUCIANO TOMACHEVSKI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SECRETÁRIO DE AGRICULTURA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72680" y="437400"/>
            <a:ext cx="8188560" cy="15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1840" rIns="0" bIns="0"/>
          <a:lstStyle/>
          <a:p>
            <a:pPr marL="525960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EMISSÃO DE NOTAS DO PRODUTOR E GTA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92800" y="1741680"/>
            <a:ext cx="7690320" cy="39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9680" rIns="0" bIns="0"/>
          <a:lstStyle/>
          <a:p>
            <a:pPr marL="12240" indent="106560" algn="ctr">
              <a:lnSpc>
                <a:spcPct val="9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objetivo da Inscrição Estadual do Produtor Rural (CAD/PRO) é exclusivamente para efeitos de comercialização da produção dos produtores rurais. Já o GTA (Guia de Transporte Animal), é um documento oficial para trânsito de animais emitido eletronicamente no Sistema de Defesa Sanitária Animal e retirado pelo titular ou representante legal na secretaria. O trânsito de animais (exceto cães e gatos) para qualquer finalidade deve ser realizado após a emissão da GTA, que é entregue ao requerente e deve acompanhar estes animais durante todo o percurso (trajeto).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"/>
          <p:cNvGraphicFramePr/>
          <p:nvPr/>
        </p:nvGraphicFramePr>
        <p:xfrm>
          <a:off x="2786040" y="3571920"/>
          <a:ext cx="5979960" cy="1933034"/>
        </p:xfrm>
        <a:graphic>
          <a:graphicData uri="http://schemas.openxmlformats.org/drawingml/2006/table">
            <a:tbl>
              <a:tblPr/>
              <a:tblGrid>
                <a:gridCol w="1073520"/>
                <a:gridCol w="1224000"/>
                <a:gridCol w="1924200"/>
                <a:gridCol w="1758240"/>
              </a:tblGrid>
              <a:tr h="340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GTA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2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Serviços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126360" indent="-60120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gta´s retiradas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47520" indent="2520" algn="ctr">
                        <a:lnSpc>
                          <a:spcPct val="12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comunica- ção de atualização de rebanho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18360" algn="ctr">
                        <a:lnSpc>
                          <a:spcPct val="12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total de 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67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440" algn="ctr">
                        <a:lnSpc>
                          <a:spcPct val="117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7440" algn="ctr">
                        <a:lnSpc>
                          <a:spcPct val="117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68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440" algn="ctr">
                        <a:lnSpc>
                          <a:spcPct val="117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7440" algn="ctr">
                        <a:lnSpc>
                          <a:spcPct val="117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220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2"/>
          <p:cNvGraphicFramePr/>
          <p:nvPr/>
        </p:nvGraphicFramePr>
        <p:xfrm>
          <a:off x="304920" y="1219320"/>
          <a:ext cx="8533800" cy="1840320"/>
        </p:xfrm>
        <a:graphic>
          <a:graphicData uri="http://schemas.openxmlformats.org/drawingml/2006/table">
            <a:tbl>
              <a:tblPr/>
              <a:tblGrid>
                <a:gridCol w="1042200"/>
                <a:gridCol w="1235520"/>
                <a:gridCol w="1344600"/>
                <a:gridCol w="1461600"/>
                <a:gridCol w="1188720"/>
                <a:gridCol w="1188720"/>
                <a:gridCol w="1072440"/>
              </a:tblGrid>
              <a:tr h="51192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NOTAS DO PRODUTOR  REFERENTE AO MÊS DE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SERVIÇOS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NOTAS EMITIDAS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NOTAS BAIXADAS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 AUTORIZAÇÃO DE NOTAS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CAD/PRO NOVOS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CAD/PRO ATUALIZADOS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1163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strike="noStrike" spc="-1" dirty="0" smtClean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505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462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172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1163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3"/>
          <p:cNvGraphicFramePr/>
          <p:nvPr/>
        </p:nvGraphicFramePr>
        <p:xfrm>
          <a:off x="285840" y="3071880"/>
          <a:ext cx="1285560" cy="1529040"/>
        </p:xfrm>
        <a:graphic>
          <a:graphicData uri="http://schemas.openxmlformats.org/drawingml/2006/table">
            <a:tbl>
              <a:tblPr/>
              <a:tblGrid>
                <a:gridCol w="128556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N° DE CADASTRO 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NFP-e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 PRODUTOR RURAL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35B9A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D1EE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914400" y="914400"/>
            <a:ext cx="7304760" cy="20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INSTITUTO NACIONAL DE COLONIZAÇÃO E REFORMA AGRÁRIA  (INCRA) E ATIVIDADES DO DEPARTAMENTO  DE IDENTIFICAÇÃO  E ALISTAMENTO MILITAR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8" name="Table 2"/>
          <p:cNvGraphicFramePr/>
          <p:nvPr/>
        </p:nvGraphicFramePr>
        <p:xfrm>
          <a:off x="1337760" y="3307320"/>
          <a:ext cx="6625800" cy="2665800"/>
        </p:xfrm>
        <a:graphic>
          <a:graphicData uri="http://schemas.openxmlformats.org/drawingml/2006/table">
            <a:tbl>
              <a:tblPr/>
              <a:tblGrid>
                <a:gridCol w="4258800"/>
                <a:gridCol w="2367000"/>
              </a:tblGrid>
              <a:tr h="7135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ATIVIDADES DO MÊS DE </a:t>
                      </a:r>
                      <a:r>
                        <a:rPr lang="pt-BR" sz="2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SETEMBRO- </a:t>
                      </a:r>
                      <a:r>
                        <a:rPr lang="pt-BR" sz="2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Alistamentos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INCRA/ CCIR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Identidades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221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Antecedentes Criminais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92800" y="1741680"/>
            <a:ext cx="7690320" cy="387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Resíduos que contenham origem animal ou vegetal, como: O resto de comida das suas refeições, cascas, sementes, madeira, é considerado lixo orgânico. Já as embalagens plásticas, papéis, metais e vidros são lixo reciclável.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28600" y="457200"/>
            <a:ext cx="8188560" cy="15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1840" rIns="0" bIns="0"/>
          <a:lstStyle/>
          <a:p>
            <a:pPr marL="525960" algn="ctr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LIXO RECICLÁVEL E ORGÂNICO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Google Shape;141;p5"/>
          <p:cNvPicPr/>
          <p:nvPr/>
        </p:nvPicPr>
        <p:blipFill>
          <a:blip r:embed="rId2"/>
          <a:stretch/>
        </p:blipFill>
        <p:spPr>
          <a:xfrm>
            <a:off x="1905120" y="3429000"/>
            <a:ext cx="5222160" cy="29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32000" y="432000"/>
            <a:ext cx="2584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LIXO RECÍCLAVEL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3" name="Table 2"/>
          <p:cNvGraphicFramePr/>
          <p:nvPr/>
        </p:nvGraphicFramePr>
        <p:xfrm>
          <a:off x="467280" y="861120"/>
          <a:ext cx="3333960" cy="996244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504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491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100,480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94" name="CustomShape 3"/>
          <p:cNvSpPr/>
          <p:nvPr/>
        </p:nvSpPr>
        <p:spPr>
          <a:xfrm>
            <a:off x="5286380" y="357166"/>
            <a:ext cx="3520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LIXO ORGÂNICO 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5" name="Table 4"/>
          <p:cNvGraphicFramePr/>
          <p:nvPr/>
        </p:nvGraphicFramePr>
        <p:xfrm>
          <a:off x="4929190" y="785794"/>
          <a:ext cx="3405960" cy="1071570"/>
        </p:xfrm>
        <a:graphic>
          <a:graphicData uri="http://schemas.openxmlformats.org/drawingml/2006/table">
            <a:tbl>
              <a:tblPr/>
              <a:tblGrid>
                <a:gridCol w="1702800"/>
                <a:gridCol w="1703160"/>
              </a:tblGrid>
              <a:tr h="525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 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54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167.950TON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5"/>
          <p:cNvGraphicFramePr/>
          <p:nvPr/>
        </p:nvGraphicFramePr>
        <p:xfrm>
          <a:off x="357158" y="2643182"/>
          <a:ext cx="3347280" cy="1211400"/>
        </p:xfrm>
        <a:graphic>
          <a:graphicData uri="http://schemas.openxmlformats.org/drawingml/2006/table">
            <a:tbl>
              <a:tblPr/>
              <a:tblGrid>
                <a:gridCol w="1673640"/>
                <a:gridCol w="1673640"/>
              </a:tblGrid>
              <a:tr h="60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VIAGENS ENTULHO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62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97" name="CustomShape 6"/>
          <p:cNvSpPr/>
          <p:nvPr/>
        </p:nvSpPr>
        <p:spPr>
          <a:xfrm>
            <a:off x="-428660" y="2071678"/>
            <a:ext cx="4744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CAÇAMBA DE ENTULHO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4857752" y="2071678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LIMPEZAS DE FOSSAS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Table 2"/>
          <p:cNvGraphicFramePr/>
          <p:nvPr/>
        </p:nvGraphicFramePr>
        <p:xfrm>
          <a:off x="5072066" y="2714620"/>
          <a:ext cx="3333960" cy="1143008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57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56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22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CustomShape 6"/>
          <p:cNvSpPr/>
          <p:nvPr/>
        </p:nvSpPr>
        <p:spPr>
          <a:xfrm>
            <a:off x="357158" y="4357694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PRÉ- SECADOS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" name="Table 2"/>
          <p:cNvGraphicFramePr/>
          <p:nvPr/>
        </p:nvGraphicFramePr>
        <p:xfrm>
          <a:off x="428596" y="4929198"/>
          <a:ext cx="3333960" cy="1357322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6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69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3" name="CustomShape 6"/>
          <p:cNvSpPr/>
          <p:nvPr/>
        </p:nvSpPr>
        <p:spPr>
          <a:xfrm>
            <a:off x="5072066" y="4357694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SECAGENS DE MILHO, AVEIA E TRIGO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" name="Table 2"/>
          <p:cNvGraphicFramePr/>
          <p:nvPr/>
        </p:nvGraphicFramePr>
        <p:xfrm>
          <a:off x="5143504" y="4929198"/>
          <a:ext cx="3333960" cy="1357322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6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69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SETEMBRO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208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347840" y="810720"/>
            <a:ext cx="6923880" cy="4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pt-BR" sz="27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pt-BR" sz="2700" b="1" strike="noStrike" spc="-1" dirty="0" smtClean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pt-BR" sz="27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PESAGENS DO MÊS DE </a:t>
            </a:r>
            <a:r>
              <a:rPr lang="pt-BR" sz="2700" b="1" strike="noStrike" spc="-1" dirty="0" smtClean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SETEMBRO </a:t>
            </a:r>
            <a:r>
              <a:rPr lang="pt-BR" sz="27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2025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2209680" y="1905120"/>
          <a:ext cx="4723200" cy="2701800"/>
        </p:xfrm>
        <a:graphic>
          <a:graphicData uri="http://schemas.openxmlformats.org/drawingml/2006/table">
            <a:tbl>
              <a:tblPr/>
              <a:tblGrid>
                <a:gridCol w="3393000"/>
                <a:gridCol w="1330200"/>
              </a:tblGrid>
              <a:tr h="402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PESAGENS 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Caminhão Toco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13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Caminhão Truck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Carreta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Bitruck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56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"/>
          <p:cNvGraphicFramePr/>
          <p:nvPr/>
        </p:nvGraphicFramePr>
        <p:xfrm>
          <a:off x="1522440" y="1643040"/>
          <a:ext cx="6300000" cy="1195320"/>
        </p:xfrm>
        <a:graphic>
          <a:graphicData uri="http://schemas.openxmlformats.org/drawingml/2006/table">
            <a:tbl>
              <a:tblPr/>
              <a:tblGrid>
                <a:gridCol w="3142800"/>
                <a:gridCol w="3157200"/>
              </a:tblGrid>
              <a:tr h="402840">
                <a:tc gridSpan="2">
                  <a:txBody>
                    <a:bodyPr/>
                    <a:lstStyle/>
                    <a:p>
                      <a:pPr marL="1440" algn="ctr">
                        <a:lnSpc>
                          <a:spcPct val="100000"/>
                        </a:lnSpc>
                      </a:pPr>
                      <a:r>
                        <a:rPr lang="pt-BR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Relatório Mensal Da Inseminação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Inseminação Realizadas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99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286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99"/>
                      </a:solidFill>
                    </a:lnL>
                    <a:lnR w="9360">
                      <a:solidFill>
                        <a:srgbClr val="FFFF99"/>
                      </a:solidFill>
                    </a:lnR>
                    <a:lnT w="9360">
                      <a:solidFill>
                        <a:srgbClr val="FFFF99"/>
                      </a:solidFill>
                    </a:lnT>
                    <a:lnB w="9360">
                      <a:solidFill>
                        <a:srgbClr val="FFFF99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Produtores Totais Atendidos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800" algn="ctr">
                        <a:lnSpc>
                          <a:spcPct val="100000"/>
                        </a:lnSpc>
                      </a:pPr>
                      <a:r>
                        <a:rPr lang="pt-BR" sz="1800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99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1" name="CustomShape 2"/>
          <p:cNvSpPr/>
          <p:nvPr/>
        </p:nvSpPr>
        <p:spPr>
          <a:xfrm>
            <a:off x="1584000" y="360000"/>
            <a:ext cx="5822280" cy="12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77560" lvl="0" indent="-262440"/>
            <a:r>
              <a:rPr lang="pt-BR" sz="2700" b="1" dirty="0" smtClean="0">
                <a:solidFill>
                  <a:srgbClr val="7792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INSEMINAÇÃO ARTIFICIAL PELA EMPRESA CLEMENTE HNEDA</a:t>
            </a:r>
            <a:endParaRPr lang="pt-BR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Table 3"/>
          <p:cNvGraphicFramePr/>
          <p:nvPr/>
        </p:nvGraphicFramePr>
        <p:xfrm>
          <a:off x="1714320" y="4572000"/>
          <a:ext cx="6095880" cy="1142640"/>
        </p:xfrm>
        <a:graphic>
          <a:graphicData uri="http://schemas.openxmlformats.org/drawingml/2006/table">
            <a:tbl>
              <a:tblPr/>
              <a:tblGrid>
                <a:gridCol w="6095880"/>
              </a:tblGrid>
              <a:tr h="57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288C8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RELATÓRIO  MENSAL 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PESSOAS ATENDIDAS</a:t>
                      </a: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: </a:t>
                      </a:r>
                      <a:r>
                        <a:rPr lang="pt-BR" sz="1400" b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91D2E8"/>
                    </a:solidFill>
                  </a:tcPr>
                </a:tc>
              </a:tr>
            </a:tbl>
          </a:graphicData>
        </a:graphic>
      </p:graphicFrame>
      <p:sp>
        <p:nvSpPr>
          <p:cNvPr id="103" name="CustomShape 4"/>
          <p:cNvSpPr/>
          <p:nvPr/>
        </p:nvSpPr>
        <p:spPr>
          <a:xfrm>
            <a:off x="2399400" y="3857760"/>
            <a:ext cx="3618000" cy="7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PROGRAMA DE ABERTURA DE TANQUE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6 HORAS POR PROPRIEDADE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3936240" y="3571920"/>
            <a:ext cx="110016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lang="pt-BR" sz="1400" b="1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PROAGRI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"/>
          <p:cNvGraphicFramePr/>
          <p:nvPr/>
        </p:nvGraphicFramePr>
        <p:xfrm>
          <a:off x="1928880" y="428760"/>
          <a:ext cx="5155920" cy="383400"/>
        </p:xfrm>
        <a:graphic>
          <a:graphicData uri="http://schemas.openxmlformats.org/drawingml/2006/table">
            <a:tbl>
              <a:tblPr/>
              <a:tblGrid>
                <a:gridCol w="5155920"/>
              </a:tblGrid>
              <a:tr h="38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SERVIÇOS COM A CAÇAMBA DE ENTULHO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06" name="Google Shape;169;p9"/>
          <p:cNvPicPr/>
          <p:nvPr/>
        </p:nvPicPr>
        <p:blipFill>
          <a:blip r:embed="rId2" cstate="print"/>
          <a:stretch/>
        </p:blipFill>
        <p:spPr>
          <a:xfrm>
            <a:off x="428760" y="1071720"/>
            <a:ext cx="3961440" cy="222300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170;p9"/>
          <p:cNvPicPr/>
          <p:nvPr/>
        </p:nvPicPr>
        <p:blipFill>
          <a:blip r:embed="rId3" cstate="print"/>
          <a:stretch/>
        </p:blipFill>
        <p:spPr>
          <a:xfrm>
            <a:off x="4572000" y="1071720"/>
            <a:ext cx="3952080" cy="2217960"/>
          </a:xfrm>
          <a:prstGeom prst="rect">
            <a:avLst/>
          </a:prstGeom>
          <a:ln>
            <a:noFill/>
          </a:ln>
        </p:spPr>
      </p:pic>
      <p:pic>
        <p:nvPicPr>
          <p:cNvPr id="108" name="Picture 2"/>
          <p:cNvPicPr/>
          <p:nvPr/>
        </p:nvPicPr>
        <p:blipFill>
          <a:blip r:embed="rId4" cstate="print"/>
          <a:stretch/>
        </p:blipFill>
        <p:spPr>
          <a:xfrm>
            <a:off x="428760" y="4071960"/>
            <a:ext cx="3850200" cy="2349720"/>
          </a:xfrm>
          <a:prstGeom prst="rect">
            <a:avLst/>
          </a:prstGeom>
          <a:ln>
            <a:noFill/>
          </a:ln>
        </p:spPr>
      </p:pic>
      <p:pic>
        <p:nvPicPr>
          <p:cNvPr id="109" name="Picture 3"/>
          <p:cNvPicPr/>
          <p:nvPr/>
        </p:nvPicPr>
        <p:blipFill>
          <a:blip r:embed="rId5" cstate="print"/>
          <a:stretch/>
        </p:blipFill>
        <p:spPr>
          <a:xfrm>
            <a:off x="4643280" y="4000680"/>
            <a:ext cx="3850200" cy="24213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786040" y="3571920"/>
            <a:ext cx="3064320" cy="296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ABERTURA DE TANQUES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379</Words>
  <Application>LibreOffice/5.0.4.2$Windows_x86 LibreOffice_project/2b9802c1994aa0b7dc6079e128979269cf95bc78</Application>
  <PresentationFormat>Apresentação na tela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Agricultura</dc:creator>
  <cp:lastModifiedBy>Alistamento</cp:lastModifiedBy>
  <cp:revision>68</cp:revision>
  <dcterms:created xsi:type="dcterms:W3CDTF">2024-02-01T18:00:36Z</dcterms:created>
  <dcterms:modified xsi:type="dcterms:W3CDTF">2025-12-03T13:56:07Z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2024-01-05T00:00:00Z</vt:filetime>
  </property>
  <property fmtid="{D5CDD505-2E9C-101B-9397-08002B2CF9AE}" pid="4" name="Creator">
    <vt:lpwstr>Microsoft® PowerPoint® 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2024-02-01T00:00:00Z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10</vt:i4>
  </property>
  <property fmtid="{D5CDD505-2E9C-101B-9397-08002B2CF9AE}" pid="11" name="PresentationFormat">
    <vt:lpwstr>Apresentação na tela (4:3)</vt:lpwstr>
  </property>
  <property fmtid="{D5CDD505-2E9C-101B-9397-08002B2CF9AE}" pid="12" name="Producer">
    <vt:lpwstr>Microsoft® PowerPoint® 2016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10</vt:i4>
  </property>
</Properties>
</file>